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embeddedFontLst>
    <p:embeddedFont>
      <p:font typeface="Merriweather"/>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5" roundtripDataSignature="AMtx7miHqbP0686435mCSFPLz4vfr51d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Merriweather-bold.fntdata"/><Relationship Id="rId21" Type="http://schemas.openxmlformats.org/officeDocument/2006/relationships/font" Target="fonts/Merriweather-regular.fntdata"/><Relationship Id="rId24" Type="http://schemas.openxmlformats.org/officeDocument/2006/relationships/font" Target="fonts/Merriweather-boldItalic.fntdata"/><Relationship Id="rId23" Type="http://schemas.openxmlformats.org/officeDocument/2006/relationships/font" Target="fonts/Merriweather-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2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3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25.jpg"/><Relationship Id="rId5"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22.jpg"/><Relationship Id="rId5"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20.jpg"/><Relationship Id="rId5"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jpg"/><Relationship Id="rId4" Type="http://schemas.openxmlformats.org/officeDocument/2006/relationships/image" Target="../media/image23.png"/><Relationship Id="rId5"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15.png"/><Relationship Id="rId11" Type="http://schemas.openxmlformats.org/officeDocument/2006/relationships/hyperlink" Target="mailto:terasmitraconnect@gmail.com" TargetMode="External"/><Relationship Id="rId10" Type="http://schemas.openxmlformats.org/officeDocument/2006/relationships/hyperlink" Target="mailto:arieoramahi@motioncapture.id" TargetMode="External"/><Relationship Id="rId9" Type="http://schemas.openxmlformats.org/officeDocument/2006/relationships/hyperlink" Target="mailto:robbywahyu@motioncapture.id" TargetMode="External"/><Relationship Id="rId5" Type="http://schemas.openxmlformats.org/officeDocument/2006/relationships/image" Target="../media/image19.png"/><Relationship Id="rId6" Type="http://schemas.openxmlformats.org/officeDocument/2006/relationships/image" Target="../media/image24.png"/><Relationship Id="rId7" Type="http://schemas.openxmlformats.org/officeDocument/2006/relationships/image" Target="../media/image29.png"/><Relationship Id="rId8"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13.jpg"/><Relationship Id="rId11" Type="http://schemas.openxmlformats.org/officeDocument/2006/relationships/image" Target="../media/image14.jpg"/><Relationship Id="rId10" Type="http://schemas.openxmlformats.org/officeDocument/2006/relationships/image" Target="../media/image6.jpg"/><Relationship Id="rId9" Type="http://schemas.openxmlformats.org/officeDocument/2006/relationships/image" Target="../media/image9.jpg"/><Relationship Id="rId5" Type="http://schemas.openxmlformats.org/officeDocument/2006/relationships/image" Target="../media/image1.jpg"/><Relationship Id="rId6" Type="http://schemas.openxmlformats.org/officeDocument/2006/relationships/image" Target="../media/image12.jpg"/><Relationship Id="rId7" Type="http://schemas.openxmlformats.org/officeDocument/2006/relationships/image" Target="../media/image4.jpg"/><Relationship Id="rId8"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15359" l="3361" r="3667" t="8426"/>
          <a:stretch/>
        </p:blipFill>
        <p:spPr>
          <a:xfrm>
            <a:off x="0" y="0"/>
            <a:ext cx="12192000" cy="6858000"/>
          </a:xfrm>
          <a:prstGeom prst="rect">
            <a:avLst/>
          </a:prstGeom>
          <a:noFill/>
          <a:ln>
            <a:noFill/>
          </a:ln>
        </p:spPr>
      </p:pic>
      <p:pic>
        <p:nvPicPr>
          <p:cNvPr id="85" name="Google Shape;85;p1"/>
          <p:cNvPicPr preferRelativeResize="0"/>
          <p:nvPr>
            <p:ph idx="1" type="body"/>
          </p:nvPr>
        </p:nvPicPr>
        <p:blipFill rotWithShape="1">
          <a:blip r:embed="rId4">
            <a:alphaModFix/>
          </a:blip>
          <a:srcRect b="0" l="0" r="0" t="0"/>
          <a:stretch/>
        </p:blipFill>
        <p:spPr>
          <a:xfrm>
            <a:off x="0" y="-1"/>
            <a:ext cx="4843463" cy="6853415"/>
          </a:xfrm>
          <a:prstGeom prst="rect">
            <a:avLst/>
          </a:prstGeom>
          <a:noFill/>
          <a:ln cap="flat" cmpd="sng" w="9525">
            <a:solidFill>
              <a:schemeClr val="lt1"/>
            </a:solidFill>
            <a:prstDash val="solid"/>
            <a:round/>
            <a:headEnd len="sm" w="sm" type="none"/>
            <a:tailEnd len="sm" w="sm" type="none"/>
          </a:ln>
        </p:spPr>
      </p:pic>
      <p:sp>
        <p:nvSpPr>
          <p:cNvPr id="86" name="Google Shape;86;p1"/>
          <p:cNvSpPr txBox="1"/>
          <p:nvPr/>
        </p:nvSpPr>
        <p:spPr>
          <a:xfrm>
            <a:off x="5093850" y="1569525"/>
            <a:ext cx="6919500" cy="318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Merriweather"/>
                <a:ea typeface="Merriweather"/>
                <a:cs typeface="Merriweather"/>
                <a:sym typeface="Merriweather"/>
              </a:rPr>
              <a:t>PRODUCTION DETAIL</a:t>
            </a:r>
            <a:endParaRPr sz="1600">
              <a:solidFill>
                <a:schemeClr val="dk1"/>
              </a:solidFill>
              <a:latin typeface="Merriweather"/>
              <a:ea typeface="Merriweather"/>
              <a:cs typeface="Merriweather"/>
              <a:sym typeface="Merriweather"/>
            </a:endParaRPr>
          </a:p>
          <a:p>
            <a:pPr indent="0" lvl="0" marL="0" marR="0" rtl="0" algn="l">
              <a:spcBef>
                <a:spcPts val="0"/>
              </a:spcBef>
              <a:spcAft>
                <a:spcPts val="0"/>
              </a:spcAft>
              <a:buNone/>
            </a:pPr>
            <a:r>
              <a:t/>
            </a:r>
            <a:endParaRPr sz="1600">
              <a:solidFill>
                <a:schemeClr val="dk1"/>
              </a:solidFill>
              <a:latin typeface="Merriweather"/>
              <a:ea typeface="Merriweather"/>
              <a:cs typeface="Merriweather"/>
              <a:sym typeface="Merriweather"/>
            </a:endParaRPr>
          </a:p>
          <a:p>
            <a:pPr indent="0" lvl="0" marL="0" marR="0" rtl="0" algn="l">
              <a:spcBef>
                <a:spcPts val="0"/>
              </a:spcBef>
              <a:spcAft>
                <a:spcPts val="0"/>
              </a:spcAft>
              <a:buNone/>
            </a:pPr>
            <a:r>
              <a:rPr i="0" lang="en-US" sz="1300" u="none" cap="none" strike="noStrike">
                <a:solidFill>
                  <a:schemeClr val="dk1"/>
                </a:solidFill>
                <a:latin typeface="Merriweather"/>
                <a:ea typeface="Merriweather"/>
                <a:cs typeface="Merriweather"/>
                <a:sym typeface="Merriweather"/>
              </a:rPr>
              <a:t>Production House   		: GEF SGP Indonesia- Terasmitra – </a:t>
            </a:r>
            <a:r>
              <a:rPr lang="en-US" sz="1300">
                <a:solidFill>
                  <a:schemeClr val="dk1"/>
                </a:solidFill>
                <a:latin typeface="Merriweather"/>
                <a:ea typeface="Merriweather"/>
                <a:cs typeface="Merriweather"/>
                <a:sym typeface="Merriweather"/>
              </a:rPr>
              <a:t>Motion Capture</a:t>
            </a:r>
            <a:endParaRPr sz="1100">
              <a:latin typeface="Merriweather"/>
              <a:ea typeface="Merriweather"/>
              <a:cs typeface="Merriweather"/>
              <a:sym typeface="Merriweather"/>
            </a:endParaRPr>
          </a:p>
          <a:p>
            <a:pPr indent="0" lvl="0" marL="0" marR="0" rtl="0" algn="l">
              <a:spcBef>
                <a:spcPts val="0"/>
              </a:spcBef>
              <a:spcAft>
                <a:spcPts val="0"/>
              </a:spcAft>
              <a:buNone/>
            </a:pPr>
            <a:r>
              <a:rPr lang="en-US" sz="1300">
                <a:solidFill>
                  <a:schemeClr val="dk1"/>
                </a:solidFill>
                <a:latin typeface="Merriweather"/>
                <a:ea typeface="Merriweather"/>
                <a:cs typeface="Merriweather"/>
                <a:sym typeface="Merriweather"/>
              </a:rPr>
              <a:t>Original Title            		: Sejengkal</a:t>
            </a:r>
            <a:endParaRPr sz="1300">
              <a:solidFill>
                <a:schemeClr val="dk1"/>
              </a:solidFill>
              <a:latin typeface="Merriweather"/>
              <a:ea typeface="Merriweather"/>
              <a:cs typeface="Merriweather"/>
              <a:sym typeface="Merriweather"/>
            </a:endParaRPr>
          </a:p>
          <a:p>
            <a:pPr indent="0" lvl="0" marL="0" marR="0" rtl="0" algn="l">
              <a:spcBef>
                <a:spcPts val="0"/>
              </a:spcBef>
              <a:spcAft>
                <a:spcPts val="0"/>
              </a:spcAft>
              <a:buNone/>
            </a:pPr>
            <a:r>
              <a:rPr lang="en-US" sz="1300">
                <a:solidFill>
                  <a:schemeClr val="dk1"/>
                </a:solidFill>
                <a:latin typeface="Merriweather"/>
                <a:ea typeface="Merriweather"/>
                <a:cs typeface="Merriweather"/>
                <a:sym typeface="Merriweather"/>
              </a:rPr>
              <a:t>International Title   		: A Little Twist</a:t>
            </a:r>
            <a:endParaRPr sz="1100">
              <a:latin typeface="Merriweather"/>
              <a:ea typeface="Merriweather"/>
              <a:cs typeface="Merriweather"/>
              <a:sym typeface="Merriweather"/>
            </a:endParaRPr>
          </a:p>
          <a:p>
            <a:pPr indent="0" lvl="0" marL="0" marR="0" rtl="0" algn="l">
              <a:spcBef>
                <a:spcPts val="0"/>
              </a:spcBef>
              <a:spcAft>
                <a:spcPts val="0"/>
              </a:spcAft>
              <a:buNone/>
            </a:pPr>
            <a:r>
              <a:rPr lang="en-US" sz="1300">
                <a:solidFill>
                  <a:schemeClr val="dk1"/>
                </a:solidFill>
                <a:latin typeface="Merriweather"/>
                <a:ea typeface="Merriweather"/>
                <a:cs typeface="Merriweather"/>
                <a:sym typeface="Merriweather"/>
              </a:rPr>
              <a:t>Running Time</a:t>
            </a:r>
            <a:r>
              <a:rPr lang="en-US" sz="1300">
                <a:solidFill>
                  <a:schemeClr val="dk1"/>
                </a:solidFill>
                <a:latin typeface="Merriweather"/>
                <a:ea typeface="Merriweather"/>
                <a:cs typeface="Merriweather"/>
                <a:sym typeface="Merriweather"/>
              </a:rPr>
              <a:t>                      	: 38.38.05 Minutes</a:t>
            </a:r>
            <a:endParaRPr sz="1100">
              <a:latin typeface="Merriweather"/>
              <a:ea typeface="Merriweather"/>
              <a:cs typeface="Merriweather"/>
              <a:sym typeface="Merriweather"/>
            </a:endParaRPr>
          </a:p>
          <a:p>
            <a:pPr indent="0" lvl="0" marL="0" marR="0" rtl="0" algn="l">
              <a:spcBef>
                <a:spcPts val="0"/>
              </a:spcBef>
              <a:spcAft>
                <a:spcPts val="0"/>
              </a:spcAft>
              <a:buNone/>
            </a:pPr>
            <a:r>
              <a:rPr lang="en-US" sz="1300">
                <a:solidFill>
                  <a:schemeClr val="dk1"/>
                </a:solidFill>
                <a:latin typeface="Merriweather"/>
                <a:ea typeface="Merriweather"/>
                <a:cs typeface="Merriweather"/>
                <a:sym typeface="Merriweather"/>
              </a:rPr>
              <a:t>Production Year     		: 2021</a:t>
            </a:r>
            <a:endParaRPr sz="1100">
              <a:latin typeface="Merriweather"/>
              <a:ea typeface="Merriweather"/>
              <a:cs typeface="Merriweather"/>
              <a:sym typeface="Merriweather"/>
            </a:endParaRPr>
          </a:p>
          <a:p>
            <a:pPr indent="0" lvl="0" marL="0" marR="0" rtl="0" algn="l">
              <a:spcBef>
                <a:spcPts val="0"/>
              </a:spcBef>
              <a:spcAft>
                <a:spcPts val="0"/>
              </a:spcAft>
              <a:buNone/>
            </a:pPr>
            <a:r>
              <a:rPr lang="en-US" sz="1300">
                <a:solidFill>
                  <a:schemeClr val="dk1"/>
                </a:solidFill>
                <a:latin typeface="Merriweather"/>
                <a:ea typeface="Merriweather"/>
                <a:cs typeface="Merriweather"/>
                <a:sym typeface="Merriweather"/>
              </a:rPr>
              <a:t>Director                   		: Arie Oramahi</a:t>
            </a:r>
            <a:endParaRPr sz="1300">
              <a:solidFill>
                <a:schemeClr val="dk1"/>
              </a:solidFill>
              <a:latin typeface="Merriweather"/>
              <a:ea typeface="Merriweather"/>
              <a:cs typeface="Merriweather"/>
              <a:sym typeface="Merriweather"/>
            </a:endParaRPr>
          </a:p>
          <a:p>
            <a:pPr indent="0" lvl="0" marL="0" marR="0" rtl="0" algn="l">
              <a:spcBef>
                <a:spcPts val="0"/>
              </a:spcBef>
              <a:spcAft>
                <a:spcPts val="0"/>
              </a:spcAft>
              <a:buNone/>
            </a:pPr>
            <a:r>
              <a:rPr lang="en-US" sz="1300">
                <a:solidFill>
                  <a:schemeClr val="dk1"/>
                </a:solidFill>
                <a:latin typeface="Merriweather"/>
                <a:ea typeface="Merriweather"/>
                <a:cs typeface="Merriweather"/>
                <a:sym typeface="Merriweather"/>
              </a:rPr>
              <a:t>Country  	 			: Indonesia</a:t>
            </a:r>
            <a:endParaRPr sz="1100">
              <a:latin typeface="Merriweather"/>
              <a:ea typeface="Merriweather"/>
              <a:cs typeface="Merriweather"/>
              <a:sym typeface="Merriweather"/>
            </a:endParaRPr>
          </a:p>
          <a:p>
            <a:pPr indent="0" lvl="0" marL="0" marR="0" rtl="0" algn="l">
              <a:spcBef>
                <a:spcPts val="0"/>
              </a:spcBef>
              <a:spcAft>
                <a:spcPts val="0"/>
              </a:spcAft>
              <a:buNone/>
            </a:pPr>
            <a:r>
              <a:rPr lang="en-US" sz="1300">
                <a:solidFill>
                  <a:schemeClr val="dk1"/>
                </a:solidFill>
                <a:latin typeface="Merriweather"/>
                <a:ea typeface="Merriweather"/>
                <a:cs typeface="Merriweather"/>
                <a:sym typeface="Merriweather"/>
              </a:rPr>
              <a:t>Language		 		: Bahasa Indonesia</a:t>
            </a:r>
            <a:endParaRPr sz="1100">
              <a:latin typeface="Merriweather"/>
              <a:ea typeface="Merriweather"/>
              <a:cs typeface="Merriweather"/>
              <a:sym typeface="Merriweather"/>
            </a:endParaRPr>
          </a:p>
          <a:p>
            <a:pPr indent="0" lvl="0" marL="0" marR="0" rtl="0" algn="l">
              <a:spcBef>
                <a:spcPts val="0"/>
              </a:spcBef>
              <a:spcAft>
                <a:spcPts val="0"/>
              </a:spcAft>
              <a:buNone/>
            </a:pPr>
            <a:r>
              <a:rPr lang="en-US" sz="1300">
                <a:solidFill>
                  <a:schemeClr val="dk1"/>
                </a:solidFill>
                <a:latin typeface="Merriweather"/>
                <a:ea typeface="Merriweather"/>
                <a:cs typeface="Merriweather"/>
                <a:sym typeface="Merriweather"/>
              </a:rPr>
              <a:t>Subtitle		 	 	: English</a:t>
            </a:r>
            <a:endParaRPr sz="1100">
              <a:latin typeface="Merriweather"/>
              <a:ea typeface="Merriweather"/>
              <a:cs typeface="Merriweather"/>
              <a:sym typeface="Merriweather"/>
            </a:endParaRPr>
          </a:p>
          <a:p>
            <a:pPr indent="0" lvl="0" marL="0" marR="0" rtl="0" algn="l">
              <a:spcBef>
                <a:spcPts val="0"/>
              </a:spcBef>
              <a:spcAft>
                <a:spcPts val="0"/>
              </a:spcAft>
              <a:buNone/>
            </a:pPr>
            <a:r>
              <a:rPr lang="en-US" sz="1300">
                <a:solidFill>
                  <a:schemeClr val="dk1"/>
                </a:solidFill>
                <a:latin typeface="Merriweather"/>
                <a:ea typeface="Merriweather"/>
                <a:cs typeface="Merriweather"/>
                <a:sym typeface="Merriweather"/>
              </a:rPr>
              <a:t>Screening Format		: </a:t>
            </a:r>
            <a:r>
              <a:rPr lang="en-US" sz="1300">
                <a:solidFill>
                  <a:schemeClr val="dk1"/>
                </a:solidFill>
                <a:latin typeface="Merriweather"/>
                <a:ea typeface="Merriweather"/>
                <a:cs typeface="Merriweather"/>
                <a:sym typeface="Merriweather"/>
              </a:rPr>
              <a:t>Apple Prores</a:t>
            </a:r>
            <a:endParaRPr sz="1300">
              <a:solidFill>
                <a:schemeClr val="dk1"/>
              </a:solidFill>
              <a:latin typeface="Merriweather"/>
              <a:ea typeface="Merriweather"/>
              <a:cs typeface="Merriweather"/>
              <a:sym typeface="Merriweather"/>
            </a:endParaRPr>
          </a:p>
          <a:p>
            <a:pPr indent="0" lvl="0" marL="0" marR="0" rtl="0" algn="l">
              <a:spcBef>
                <a:spcPts val="0"/>
              </a:spcBef>
              <a:spcAft>
                <a:spcPts val="0"/>
              </a:spcAft>
              <a:buNone/>
            </a:pPr>
            <a:r>
              <a:rPr lang="en-US" sz="1300">
                <a:solidFill>
                  <a:schemeClr val="dk1"/>
                </a:solidFill>
                <a:latin typeface="Merriweather"/>
                <a:ea typeface="Merriweather"/>
                <a:cs typeface="Merriweather"/>
                <a:sym typeface="Merriweather"/>
              </a:rPr>
              <a:t>					  DCP</a:t>
            </a:r>
            <a:endParaRPr sz="1300">
              <a:solidFill>
                <a:schemeClr val="dk1"/>
              </a:solidFill>
              <a:latin typeface="Merriweather"/>
              <a:ea typeface="Merriweather"/>
              <a:cs typeface="Merriweather"/>
              <a:sym typeface="Merriweather"/>
            </a:endParaRPr>
          </a:p>
          <a:p>
            <a:pPr indent="0" lvl="0" marL="0" marR="0" rtl="0" algn="l">
              <a:spcBef>
                <a:spcPts val="0"/>
              </a:spcBef>
              <a:spcAft>
                <a:spcPts val="0"/>
              </a:spcAft>
              <a:buNone/>
            </a:pPr>
            <a:r>
              <a:rPr lang="en-US" sz="1300">
                <a:solidFill>
                  <a:schemeClr val="dk1"/>
                </a:solidFill>
                <a:latin typeface="Merriweather"/>
                <a:ea typeface="Merriweather"/>
                <a:cs typeface="Merriweather"/>
                <a:sym typeface="Merriweather"/>
              </a:rPr>
              <a:t>					  MOV H264</a:t>
            </a:r>
            <a:endParaRPr sz="1300">
              <a:solidFill>
                <a:schemeClr val="dk1"/>
              </a:solidFill>
              <a:latin typeface="Merriweather"/>
              <a:ea typeface="Merriweather"/>
              <a:cs typeface="Merriweather"/>
              <a:sym typeface="Merriweather"/>
            </a:endParaRPr>
          </a:p>
          <a:p>
            <a:pPr indent="0" lvl="0" marL="0" marR="0" rtl="0" algn="l">
              <a:spcBef>
                <a:spcPts val="0"/>
              </a:spcBef>
              <a:spcAft>
                <a:spcPts val="0"/>
              </a:spcAft>
              <a:buNone/>
            </a:pPr>
            <a:r>
              <a:rPr lang="en-US" sz="1300">
                <a:solidFill>
                  <a:schemeClr val="dk1"/>
                </a:solidFill>
                <a:latin typeface="Merriweather"/>
                <a:ea typeface="Merriweather"/>
                <a:cs typeface="Merriweather"/>
                <a:sym typeface="Merriweather"/>
              </a:rPr>
              <a:t>					  MP4</a:t>
            </a:r>
            <a:endParaRPr sz="1500">
              <a:solidFill>
                <a:schemeClr val="dk1"/>
              </a:solidFill>
              <a:latin typeface="Merriweather"/>
              <a:ea typeface="Merriweather"/>
              <a:cs typeface="Merriweather"/>
              <a:sym typeface="Merriweat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13"/>
          <p:cNvPicPr preferRelativeResize="0"/>
          <p:nvPr/>
        </p:nvPicPr>
        <p:blipFill rotWithShape="1">
          <a:blip r:embed="rId3">
            <a:alphaModFix/>
          </a:blip>
          <a:srcRect b="15359" l="3361" r="3667" t="8426"/>
          <a:stretch/>
        </p:blipFill>
        <p:spPr>
          <a:xfrm>
            <a:off x="0" y="0"/>
            <a:ext cx="12192000" cy="6858000"/>
          </a:xfrm>
          <a:prstGeom prst="rect">
            <a:avLst/>
          </a:prstGeom>
          <a:noFill/>
          <a:ln>
            <a:noFill/>
          </a:ln>
        </p:spPr>
      </p:pic>
      <p:pic>
        <p:nvPicPr>
          <p:cNvPr id="161" name="Google Shape;161;p13"/>
          <p:cNvPicPr preferRelativeResize="0"/>
          <p:nvPr>
            <p:ph idx="1" type="body"/>
          </p:nvPr>
        </p:nvPicPr>
        <p:blipFill rotWithShape="1">
          <a:blip r:embed="rId4">
            <a:alphaModFix/>
          </a:blip>
          <a:srcRect b="0" l="0" r="0" t="0"/>
          <a:stretch/>
        </p:blipFill>
        <p:spPr>
          <a:xfrm>
            <a:off x="489853" y="1584588"/>
            <a:ext cx="2006146" cy="2006146"/>
          </a:xfrm>
          <a:prstGeom prst="rect">
            <a:avLst/>
          </a:prstGeom>
          <a:noFill/>
          <a:ln>
            <a:noFill/>
          </a:ln>
        </p:spPr>
      </p:pic>
      <p:pic>
        <p:nvPicPr>
          <p:cNvPr id="162" name="Google Shape;162;p13"/>
          <p:cNvPicPr preferRelativeResize="0"/>
          <p:nvPr/>
        </p:nvPicPr>
        <p:blipFill rotWithShape="1">
          <a:blip r:embed="rId5">
            <a:alphaModFix/>
          </a:blip>
          <a:srcRect b="0" l="0" r="0" t="0"/>
          <a:stretch/>
        </p:blipFill>
        <p:spPr>
          <a:xfrm>
            <a:off x="489853" y="4500352"/>
            <a:ext cx="2006146" cy="2006146"/>
          </a:xfrm>
          <a:prstGeom prst="rect">
            <a:avLst/>
          </a:prstGeom>
          <a:noFill/>
          <a:ln>
            <a:noFill/>
          </a:ln>
        </p:spPr>
      </p:pic>
      <p:sp>
        <p:nvSpPr>
          <p:cNvPr id="163" name="Google Shape;163;p13"/>
          <p:cNvSpPr txBox="1"/>
          <p:nvPr/>
        </p:nvSpPr>
        <p:spPr>
          <a:xfrm>
            <a:off x="489850" y="496725"/>
            <a:ext cx="4147800" cy="554100"/>
          </a:xfrm>
          <a:prstGeom prst="rect">
            <a:avLst/>
          </a:prstGeom>
          <a:solidFill>
            <a:schemeClr val="dk1">
              <a:alpha val="2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Merriweather"/>
                <a:ea typeface="Merriweather"/>
                <a:cs typeface="Merriweather"/>
                <a:sym typeface="Merriweather"/>
              </a:rPr>
              <a:t>CAST’S </a:t>
            </a:r>
            <a:r>
              <a:rPr b="1" lang="en-US" sz="3000">
                <a:solidFill>
                  <a:schemeClr val="lt1"/>
                </a:solidFill>
                <a:latin typeface="Merriweather"/>
                <a:ea typeface="Merriweather"/>
                <a:cs typeface="Merriweather"/>
                <a:sym typeface="Merriweather"/>
              </a:rPr>
              <a:t>BIOGRAPHY </a:t>
            </a:r>
            <a:endParaRPr sz="3000">
              <a:latin typeface="Merriweather"/>
              <a:ea typeface="Merriweather"/>
              <a:cs typeface="Merriweather"/>
              <a:sym typeface="Merriweather"/>
            </a:endParaRPr>
          </a:p>
        </p:txBody>
      </p:sp>
      <p:sp>
        <p:nvSpPr>
          <p:cNvPr id="164" name="Google Shape;164;p13"/>
          <p:cNvSpPr txBox="1"/>
          <p:nvPr/>
        </p:nvSpPr>
        <p:spPr>
          <a:xfrm>
            <a:off x="2691686" y="1464001"/>
            <a:ext cx="9118200" cy="24936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1600">
                <a:solidFill>
                  <a:schemeClr val="dk1"/>
                </a:solidFill>
                <a:latin typeface="Merriweather"/>
                <a:ea typeface="Merriweather"/>
                <a:cs typeface="Merriweather"/>
                <a:sym typeface="Merriweather"/>
              </a:rPr>
              <a:t>MENAS</a:t>
            </a:r>
            <a:endParaRPr sz="1600">
              <a:latin typeface="Merriweather"/>
              <a:ea typeface="Merriweather"/>
              <a:cs typeface="Merriweather"/>
              <a:sym typeface="Merriweather"/>
            </a:endParaRPr>
          </a:p>
          <a:p>
            <a:pPr indent="0" lvl="0" marL="0" marR="0" rtl="0" algn="just">
              <a:spcBef>
                <a:spcPts val="0"/>
              </a:spcBef>
              <a:spcAft>
                <a:spcPts val="0"/>
              </a:spcAft>
              <a:buNone/>
            </a:pPr>
            <a:r>
              <a:t/>
            </a:r>
            <a:endParaRPr>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rPr b="1" lang="en-US">
                <a:solidFill>
                  <a:schemeClr val="dk1"/>
                </a:solidFill>
                <a:latin typeface="Merriweather"/>
                <a:ea typeface="Merriweather"/>
                <a:cs typeface="Merriweather"/>
                <a:sym typeface="Merriweather"/>
              </a:rPr>
              <a:t>Dionisius Rivaldo Moruk</a:t>
            </a:r>
            <a:r>
              <a:rPr lang="en-US">
                <a:solidFill>
                  <a:schemeClr val="dk1"/>
                </a:solidFill>
                <a:latin typeface="Merriweather"/>
                <a:ea typeface="Merriweather"/>
                <a:cs typeface="Merriweather"/>
                <a:sym typeface="Merriweather"/>
              </a:rPr>
              <a:t>, mahasiswa  semester 1 Universitas Nusa Cendana.</a:t>
            </a:r>
            <a:endParaRPr>
              <a:latin typeface="Merriweather"/>
              <a:ea typeface="Merriweather"/>
              <a:cs typeface="Merriweather"/>
              <a:sym typeface="Merriweather"/>
            </a:endParaRPr>
          </a:p>
          <a:p>
            <a:pPr indent="0" lvl="0" marL="0" marR="0" rtl="0" algn="just">
              <a:spcBef>
                <a:spcPts val="0"/>
              </a:spcBef>
              <a:spcAft>
                <a:spcPts val="0"/>
              </a:spcAft>
              <a:buNone/>
            </a:pPr>
            <a:r>
              <a:rPr lang="en-US">
                <a:solidFill>
                  <a:schemeClr val="dk1"/>
                </a:solidFill>
                <a:latin typeface="Merriweather"/>
                <a:ea typeface="Merriweather"/>
                <a:cs typeface="Merriweather"/>
                <a:sym typeface="Merriweather"/>
              </a:rPr>
              <a:t>Lahir</a:t>
            </a:r>
            <a:r>
              <a:rPr lang="en-US">
                <a:solidFill>
                  <a:schemeClr val="dk1"/>
                </a:solidFill>
                <a:latin typeface="Merriweather"/>
                <a:ea typeface="Merriweather"/>
                <a:cs typeface="Merriweather"/>
                <a:sym typeface="Merriweather"/>
              </a:rPr>
              <a:t> 1 Desember 2002, mulai menyukai seni dan berpartisipasi di dunia seni sejak tahun 2015. Pertama kali ikut dalam proses  produksi  film yang berjudul “Aisyah Biarkan Kami Bersaudara”, yang di sutradarai oleh Herwin Novianto.</a:t>
            </a:r>
            <a:r>
              <a:rPr lang="en-US">
                <a:latin typeface="Merriweather"/>
                <a:ea typeface="Merriweather"/>
                <a:cs typeface="Merriweather"/>
                <a:sym typeface="Merriweather"/>
              </a:rPr>
              <a:t> </a:t>
            </a:r>
            <a:r>
              <a:rPr lang="en-US">
                <a:solidFill>
                  <a:schemeClr val="dk1"/>
                </a:solidFill>
                <a:latin typeface="Merriweather"/>
                <a:ea typeface="Merriweather"/>
                <a:cs typeface="Merriweather"/>
                <a:sym typeface="Merriweather"/>
              </a:rPr>
              <a:t>Lewat film tersebut berhasil masuk dalam nominasi aktor cilik terbaik FFI, FFB, dan meraih Piala Maya  sebagai aktor cilik terbaik.</a:t>
            </a:r>
            <a:r>
              <a:rPr lang="en-US">
                <a:latin typeface="Merriweather"/>
                <a:ea typeface="Merriweather"/>
                <a:cs typeface="Merriweather"/>
                <a:sym typeface="Merriweather"/>
              </a:rPr>
              <a:t> </a:t>
            </a:r>
            <a:r>
              <a:rPr lang="en-US">
                <a:solidFill>
                  <a:schemeClr val="dk1"/>
                </a:solidFill>
                <a:latin typeface="Merriweather"/>
                <a:ea typeface="Merriweather"/>
                <a:cs typeface="Merriweather"/>
                <a:sym typeface="Merriweather"/>
              </a:rPr>
              <a:t>Pernah ikut dalam  pementasan teatrikal dalam rangka Natal Nasional 2015 di NTT. </a:t>
            </a:r>
            <a:endParaRPr>
              <a:latin typeface="Merriweather"/>
              <a:ea typeface="Merriweather"/>
              <a:cs typeface="Merriweather"/>
              <a:sym typeface="Merriweather"/>
            </a:endParaRPr>
          </a:p>
          <a:p>
            <a:pPr indent="0" lvl="0" marL="0" marR="0" rtl="0" algn="just">
              <a:spcBef>
                <a:spcPts val="0"/>
              </a:spcBef>
              <a:spcAft>
                <a:spcPts val="0"/>
              </a:spcAft>
              <a:buNone/>
            </a:pPr>
            <a:r>
              <a:t/>
            </a:r>
            <a:endParaRPr>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rPr lang="en-US">
                <a:solidFill>
                  <a:schemeClr val="dk1"/>
                </a:solidFill>
                <a:latin typeface="Merriweather"/>
                <a:ea typeface="Merriweather"/>
                <a:cs typeface="Merriweather"/>
                <a:sym typeface="Merriweather"/>
              </a:rPr>
              <a:t>“Ketertarikan saya pada film ini karena saya menyukai seni dan budaya, apalagi bisa berpartisipasi dalam isu pelestarian budaya melalui film Sejengkal".</a:t>
            </a:r>
            <a:endParaRPr>
              <a:latin typeface="Merriweather"/>
              <a:ea typeface="Merriweather"/>
              <a:cs typeface="Merriweather"/>
              <a:sym typeface="Merriweather"/>
            </a:endParaRPr>
          </a:p>
        </p:txBody>
      </p:sp>
      <p:sp>
        <p:nvSpPr>
          <p:cNvPr id="165" name="Google Shape;165;p13"/>
          <p:cNvSpPr txBox="1"/>
          <p:nvPr/>
        </p:nvSpPr>
        <p:spPr>
          <a:xfrm>
            <a:off x="2691686" y="4595484"/>
            <a:ext cx="9234300" cy="1847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Merriweather"/>
                <a:ea typeface="Merriweather"/>
                <a:cs typeface="Merriweather"/>
                <a:sym typeface="Merriweather"/>
              </a:rPr>
              <a:t>ALFRED</a:t>
            </a:r>
            <a:endParaRPr b="1" sz="1600">
              <a:solidFill>
                <a:schemeClr val="dk1"/>
              </a:solidFill>
              <a:latin typeface="Merriweather"/>
              <a:ea typeface="Merriweather"/>
              <a:cs typeface="Merriweather"/>
              <a:sym typeface="Merriweather"/>
            </a:endParaRPr>
          </a:p>
          <a:p>
            <a:pPr indent="0" lvl="0" marL="0" marR="0" rtl="0" algn="l">
              <a:spcBef>
                <a:spcPts val="0"/>
              </a:spcBef>
              <a:spcAft>
                <a:spcPts val="0"/>
              </a:spcAft>
              <a:buNone/>
            </a:pPr>
            <a:r>
              <a:t/>
            </a:r>
            <a:endParaRPr b="1">
              <a:solidFill>
                <a:schemeClr val="dk1"/>
              </a:solidFill>
              <a:latin typeface="Merriweather"/>
              <a:ea typeface="Merriweather"/>
              <a:cs typeface="Merriweather"/>
              <a:sym typeface="Merriweather"/>
            </a:endParaRPr>
          </a:p>
          <a:p>
            <a:pPr indent="0" lvl="0" marL="0" marR="0" rtl="0" algn="l">
              <a:spcBef>
                <a:spcPts val="0"/>
              </a:spcBef>
              <a:spcAft>
                <a:spcPts val="0"/>
              </a:spcAft>
              <a:buNone/>
            </a:pPr>
            <a:r>
              <a:rPr b="1" lang="en-US">
                <a:solidFill>
                  <a:schemeClr val="dk1"/>
                </a:solidFill>
                <a:latin typeface="Merriweather"/>
                <a:ea typeface="Merriweather"/>
                <a:cs typeface="Merriweather"/>
                <a:sym typeface="Merriweather"/>
              </a:rPr>
              <a:t>Semaya Thomas Katu</a:t>
            </a:r>
            <a:r>
              <a:rPr lang="en-US">
                <a:solidFill>
                  <a:schemeClr val="dk1"/>
                </a:solidFill>
                <a:latin typeface="Merriweather"/>
                <a:ea typeface="Merriweather"/>
                <a:cs typeface="Merriweather"/>
                <a:sym typeface="Merriweather"/>
              </a:rPr>
              <a:t>,</a:t>
            </a:r>
            <a:r>
              <a:rPr lang="en-US">
                <a:solidFill>
                  <a:schemeClr val="dk1"/>
                </a:solidFill>
                <a:latin typeface="Merriweather"/>
                <a:ea typeface="Merriweather"/>
                <a:cs typeface="Merriweather"/>
                <a:sym typeface="Merriweather"/>
              </a:rPr>
              <a:t>  lahir di Kupang, 18 September 1970. </a:t>
            </a:r>
            <a:endParaRPr>
              <a:latin typeface="Merriweather"/>
              <a:ea typeface="Merriweather"/>
              <a:cs typeface="Merriweather"/>
              <a:sym typeface="Merriweather"/>
            </a:endParaRPr>
          </a:p>
          <a:p>
            <a:pPr indent="0" lvl="0" marL="0" marR="0" rtl="0" algn="l">
              <a:spcBef>
                <a:spcPts val="0"/>
              </a:spcBef>
              <a:spcAft>
                <a:spcPts val="0"/>
              </a:spcAft>
              <a:buNone/>
            </a:pPr>
            <a:r>
              <a:rPr lang="en-US">
                <a:solidFill>
                  <a:schemeClr val="dk1"/>
                </a:solidFill>
                <a:latin typeface="Merriweather"/>
                <a:ea typeface="Merriweather"/>
                <a:cs typeface="Merriweather"/>
                <a:sym typeface="Merriweather"/>
              </a:rPr>
              <a:t>Sehari-hari Thomas sibuk bekerja di kebun. Selain itu juga dirinya disibukan sebagai ketua Sanggar Tari Desa Uiasa dan pengurus lembaga adat. Dalam keluarga besar, Thomas Katu menjabat sebagai Kepala Marga atau disebut Kaka Ama.  </a:t>
            </a:r>
            <a:endParaRPr>
              <a:solidFill>
                <a:schemeClr val="dk1"/>
              </a:solidFill>
              <a:latin typeface="Merriweather"/>
              <a:ea typeface="Merriweather"/>
              <a:cs typeface="Merriweather"/>
              <a:sym typeface="Merriweather"/>
            </a:endParaRPr>
          </a:p>
          <a:p>
            <a:pPr indent="0" lvl="0" marL="0" marR="0" rtl="0" algn="l">
              <a:spcBef>
                <a:spcPts val="0"/>
              </a:spcBef>
              <a:spcAft>
                <a:spcPts val="0"/>
              </a:spcAft>
              <a:buNone/>
            </a:pPr>
            <a:r>
              <a:t/>
            </a:r>
            <a:endParaRPr>
              <a:solidFill>
                <a:schemeClr val="dk1"/>
              </a:solidFill>
              <a:latin typeface="Merriweather"/>
              <a:ea typeface="Merriweather"/>
              <a:cs typeface="Merriweather"/>
              <a:sym typeface="Merriweather"/>
            </a:endParaRPr>
          </a:p>
          <a:p>
            <a:pPr indent="0" lvl="0" marL="0" marR="0" rtl="0" algn="l">
              <a:spcBef>
                <a:spcPts val="0"/>
              </a:spcBef>
              <a:spcAft>
                <a:spcPts val="0"/>
              </a:spcAft>
              <a:buNone/>
            </a:pPr>
            <a:r>
              <a:rPr lang="en-US">
                <a:solidFill>
                  <a:schemeClr val="dk1"/>
                </a:solidFill>
                <a:latin typeface="Merriweather"/>
                <a:ea typeface="Merriweather"/>
                <a:cs typeface="Merriweather"/>
                <a:sym typeface="Merriweather"/>
              </a:rPr>
              <a:t>Merasa tertarik ikut bermain dalam film ini karena tenun di Semau layak untuk dilestarikan. </a:t>
            </a:r>
            <a:endParaRPr>
              <a:latin typeface="Merriweather"/>
              <a:ea typeface="Merriweather"/>
              <a:cs typeface="Merriweather"/>
              <a:sym typeface="Merriweath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14"/>
          <p:cNvPicPr preferRelativeResize="0"/>
          <p:nvPr/>
        </p:nvPicPr>
        <p:blipFill rotWithShape="1">
          <a:blip r:embed="rId3">
            <a:alphaModFix/>
          </a:blip>
          <a:srcRect b="15359" l="3361" r="3667" t="8426"/>
          <a:stretch/>
        </p:blipFill>
        <p:spPr>
          <a:xfrm>
            <a:off x="0" y="0"/>
            <a:ext cx="12192000" cy="6858000"/>
          </a:xfrm>
          <a:prstGeom prst="rect">
            <a:avLst/>
          </a:prstGeom>
          <a:noFill/>
          <a:ln>
            <a:noFill/>
          </a:ln>
        </p:spPr>
      </p:pic>
      <p:pic>
        <p:nvPicPr>
          <p:cNvPr id="171" name="Google Shape;171;p14"/>
          <p:cNvPicPr preferRelativeResize="0"/>
          <p:nvPr/>
        </p:nvPicPr>
        <p:blipFill rotWithShape="1">
          <a:blip r:embed="rId4">
            <a:alphaModFix/>
          </a:blip>
          <a:srcRect b="0" l="0" r="0" t="0"/>
          <a:stretch/>
        </p:blipFill>
        <p:spPr>
          <a:xfrm>
            <a:off x="489853" y="1589034"/>
            <a:ext cx="2006146" cy="2006146"/>
          </a:xfrm>
          <a:prstGeom prst="rect">
            <a:avLst/>
          </a:prstGeom>
          <a:noFill/>
          <a:ln>
            <a:noFill/>
          </a:ln>
        </p:spPr>
      </p:pic>
      <p:pic>
        <p:nvPicPr>
          <p:cNvPr id="172" name="Google Shape;172;p14"/>
          <p:cNvPicPr preferRelativeResize="0"/>
          <p:nvPr/>
        </p:nvPicPr>
        <p:blipFill rotWithShape="1">
          <a:blip r:embed="rId5">
            <a:alphaModFix/>
          </a:blip>
          <a:srcRect b="0" l="0" r="0" t="0"/>
          <a:stretch/>
        </p:blipFill>
        <p:spPr>
          <a:xfrm>
            <a:off x="489853" y="4222673"/>
            <a:ext cx="2006146" cy="2007834"/>
          </a:xfrm>
          <a:prstGeom prst="rect">
            <a:avLst/>
          </a:prstGeom>
          <a:noFill/>
          <a:ln>
            <a:noFill/>
          </a:ln>
        </p:spPr>
      </p:pic>
      <p:sp>
        <p:nvSpPr>
          <p:cNvPr id="173" name="Google Shape;173;p14"/>
          <p:cNvSpPr/>
          <p:nvPr/>
        </p:nvSpPr>
        <p:spPr>
          <a:xfrm>
            <a:off x="2700275" y="1437950"/>
            <a:ext cx="9032400" cy="25173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1600">
                <a:solidFill>
                  <a:schemeClr val="dk1"/>
                </a:solidFill>
                <a:latin typeface="Merriweather"/>
                <a:ea typeface="Merriweather"/>
                <a:cs typeface="Merriweather"/>
                <a:sym typeface="Merriweather"/>
              </a:rPr>
              <a:t>MANU</a:t>
            </a:r>
            <a:endParaRPr b="1" sz="1600">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t/>
            </a:r>
            <a:endParaRPr b="1">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rPr b="1" lang="en-US">
                <a:solidFill>
                  <a:schemeClr val="dk1"/>
                </a:solidFill>
                <a:latin typeface="Merriweather"/>
                <a:ea typeface="Merriweather"/>
                <a:cs typeface="Merriweather"/>
                <a:sym typeface="Merriweather"/>
              </a:rPr>
              <a:t>Zadrak Obaja Nenu</a:t>
            </a:r>
            <a:r>
              <a:rPr lang="en-US">
                <a:solidFill>
                  <a:schemeClr val="dk1"/>
                </a:solidFill>
                <a:latin typeface="Merriweather"/>
                <a:ea typeface="Merriweather"/>
                <a:cs typeface="Merriweather"/>
                <a:sym typeface="Merriweather"/>
              </a:rPr>
              <a:t>, lahir di Alor  28 Mei 1995.</a:t>
            </a:r>
            <a:endParaRPr>
              <a:latin typeface="Merriweather"/>
              <a:ea typeface="Merriweather"/>
              <a:cs typeface="Merriweather"/>
              <a:sym typeface="Merriweather"/>
            </a:endParaRPr>
          </a:p>
          <a:p>
            <a:pPr indent="0" lvl="0" marL="0" marR="0" rtl="0" algn="just">
              <a:spcBef>
                <a:spcPts val="0"/>
              </a:spcBef>
              <a:spcAft>
                <a:spcPts val="0"/>
              </a:spcAft>
              <a:buNone/>
            </a:pPr>
            <a:r>
              <a:rPr lang="en-US">
                <a:solidFill>
                  <a:schemeClr val="dk1"/>
                </a:solidFill>
                <a:latin typeface="Merriweather"/>
                <a:ea typeface="Merriweather"/>
                <a:cs typeface="Merriweather"/>
                <a:sym typeface="Merriweather"/>
              </a:rPr>
              <a:t>Pendidikan terakhir S1 di Universitas Nusa Cendana Kupang, Jurusan Peternakan. </a:t>
            </a:r>
            <a:endParaRPr>
              <a:latin typeface="Merriweather"/>
              <a:ea typeface="Merriweather"/>
              <a:cs typeface="Merriweather"/>
              <a:sym typeface="Merriweather"/>
            </a:endParaRPr>
          </a:p>
          <a:p>
            <a:pPr indent="0" lvl="0" marL="0" marR="0" rtl="0" algn="just">
              <a:spcBef>
                <a:spcPts val="0"/>
              </a:spcBef>
              <a:spcAft>
                <a:spcPts val="0"/>
              </a:spcAft>
              <a:buNone/>
            </a:pPr>
            <a:r>
              <a:rPr lang="en-US">
                <a:solidFill>
                  <a:schemeClr val="dk1"/>
                </a:solidFill>
                <a:latin typeface="Merriweather"/>
                <a:ea typeface="Merriweather"/>
                <a:cs typeface="Merriweather"/>
                <a:sym typeface="Merriweather"/>
              </a:rPr>
              <a:t>Pekerjaan sosial sebagai staf lapangan di LSM Geng Motor Imut membuatnya dekat dengan masyarakat Pulau Semau. Suara emas dalam bernyanyi membawa Zadrak ikut dalam berbagai macam lomba paduan suara mahasiswa di tingkat nasional. </a:t>
            </a:r>
            <a:endParaRPr>
              <a:latin typeface="Merriweather"/>
              <a:ea typeface="Merriweather"/>
              <a:cs typeface="Merriweather"/>
              <a:sym typeface="Merriweather"/>
            </a:endParaRPr>
          </a:p>
          <a:p>
            <a:pPr indent="0" lvl="0" marL="0" marR="0" rtl="0" algn="just">
              <a:spcBef>
                <a:spcPts val="0"/>
              </a:spcBef>
              <a:spcAft>
                <a:spcPts val="0"/>
              </a:spcAft>
              <a:buNone/>
            </a:pPr>
            <a:r>
              <a:t/>
            </a:r>
            <a:endParaRPr>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rPr lang="en-US">
                <a:solidFill>
                  <a:schemeClr val="dk1"/>
                </a:solidFill>
                <a:latin typeface="Merriweather"/>
                <a:ea typeface="Merriweather"/>
                <a:cs typeface="Merriweather"/>
                <a:sym typeface="Merriweather"/>
              </a:rPr>
              <a:t>Film ini merupakan pengalaman pertama dirinya, dan merasa sangat tertantang untuk masuk dalam dunia acting. Selain itu Zadrak juga merasa bahwa tenun ikat di NTT sudah seharusnya menjadi milik bersama, bukan hanya milik gender tertentu demi kelestarian tenun ikat di NTT. </a:t>
            </a:r>
            <a:endParaRPr>
              <a:latin typeface="Merriweather"/>
              <a:ea typeface="Merriweather"/>
              <a:cs typeface="Merriweather"/>
              <a:sym typeface="Merriweather"/>
            </a:endParaRPr>
          </a:p>
        </p:txBody>
      </p:sp>
      <p:sp>
        <p:nvSpPr>
          <p:cNvPr id="174" name="Google Shape;174;p14"/>
          <p:cNvSpPr txBox="1"/>
          <p:nvPr/>
        </p:nvSpPr>
        <p:spPr>
          <a:xfrm>
            <a:off x="489850" y="496725"/>
            <a:ext cx="4147800" cy="554100"/>
          </a:xfrm>
          <a:prstGeom prst="rect">
            <a:avLst/>
          </a:prstGeom>
          <a:solidFill>
            <a:schemeClr val="dk1">
              <a:alpha val="2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Merriweather"/>
                <a:ea typeface="Merriweather"/>
                <a:cs typeface="Merriweather"/>
                <a:sym typeface="Merriweather"/>
              </a:rPr>
              <a:t>CAST’S BIOGRAPHY </a:t>
            </a:r>
            <a:endParaRPr sz="3000">
              <a:latin typeface="Merriweather"/>
              <a:ea typeface="Merriweather"/>
              <a:cs typeface="Merriweather"/>
              <a:sym typeface="Merriweather"/>
            </a:endParaRPr>
          </a:p>
        </p:txBody>
      </p:sp>
      <p:sp>
        <p:nvSpPr>
          <p:cNvPr id="175" name="Google Shape;175;p14"/>
          <p:cNvSpPr/>
          <p:nvPr/>
        </p:nvSpPr>
        <p:spPr>
          <a:xfrm>
            <a:off x="2700275" y="4159075"/>
            <a:ext cx="9032400" cy="23340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1600">
                <a:solidFill>
                  <a:schemeClr val="dk1"/>
                </a:solidFill>
                <a:latin typeface="Merriweather"/>
                <a:ea typeface="Merriweather"/>
                <a:cs typeface="Merriweather"/>
                <a:sym typeface="Merriweather"/>
              </a:rPr>
              <a:t>MAMA ESTER</a:t>
            </a:r>
            <a:endParaRPr b="1" sz="1600">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t/>
            </a:r>
            <a:endParaRPr b="1">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rPr b="1" lang="en-US">
                <a:solidFill>
                  <a:schemeClr val="dk1"/>
                </a:solidFill>
                <a:latin typeface="Merriweather"/>
                <a:ea typeface="Merriweather"/>
                <a:cs typeface="Merriweather"/>
                <a:sym typeface="Merriweather"/>
              </a:rPr>
              <a:t>Yeti Katu,</a:t>
            </a:r>
            <a:r>
              <a:rPr lang="en-US">
                <a:solidFill>
                  <a:schemeClr val="dk1"/>
                </a:solidFill>
                <a:latin typeface="Merriweather"/>
                <a:ea typeface="Merriweather"/>
                <a:cs typeface="Merriweather"/>
                <a:sym typeface="Merriweather"/>
              </a:rPr>
              <a:t> lahir di Uiasa, Pulau Semau 27 Oktober 1979.</a:t>
            </a:r>
            <a:endParaRPr>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rPr lang="en-US">
                <a:solidFill>
                  <a:schemeClr val="dk1"/>
                </a:solidFill>
                <a:latin typeface="Merriweather"/>
                <a:ea typeface="Merriweather"/>
                <a:cs typeface="Merriweather"/>
                <a:sym typeface="Merriweather"/>
              </a:rPr>
              <a:t>Merupakan seorang ibu rumah tangga dengan 4 orang anak. </a:t>
            </a:r>
            <a:endParaRPr>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rPr lang="en-US">
                <a:solidFill>
                  <a:schemeClr val="dk1"/>
                </a:solidFill>
                <a:latin typeface="Merriweather"/>
                <a:ea typeface="Merriweather"/>
                <a:cs typeface="Merriweather"/>
                <a:sym typeface="Merriweather"/>
              </a:rPr>
              <a:t>Mulai menyukai dan berpartisipasi di dunia seni sejak tahun 1997. Pernah juga terlibat dalam pentas seni di tahun 1999 dan tahun 2001.</a:t>
            </a:r>
            <a:endParaRPr>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t/>
            </a:r>
            <a:endParaRPr>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rPr lang="en-US">
                <a:solidFill>
                  <a:schemeClr val="dk1"/>
                </a:solidFill>
                <a:latin typeface="Merriweather"/>
                <a:ea typeface="Merriweather"/>
                <a:cs typeface="Merriweather"/>
                <a:sym typeface="Merriweather"/>
              </a:rPr>
              <a:t>“Saya bergabung dalam film ini karena saya menyukai seni dan ingin mengembangkan serta melestarikan budaya NTT melalui film Sejengkal”.</a:t>
            </a:r>
            <a:endParaRPr>
              <a:solidFill>
                <a:schemeClr val="dk1"/>
              </a:solidFill>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15"/>
          <p:cNvPicPr preferRelativeResize="0"/>
          <p:nvPr/>
        </p:nvPicPr>
        <p:blipFill rotWithShape="1">
          <a:blip r:embed="rId3">
            <a:alphaModFix/>
          </a:blip>
          <a:srcRect b="15359" l="3361" r="3667" t="8426"/>
          <a:stretch/>
        </p:blipFill>
        <p:spPr>
          <a:xfrm>
            <a:off x="0" y="0"/>
            <a:ext cx="12192000" cy="6858000"/>
          </a:xfrm>
          <a:prstGeom prst="rect">
            <a:avLst/>
          </a:prstGeom>
          <a:noFill/>
          <a:ln>
            <a:noFill/>
          </a:ln>
        </p:spPr>
      </p:pic>
      <p:pic>
        <p:nvPicPr>
          <p:cNvPr id="181" name="Google Shape;181;p15"/>
          <p:cNvPicPr preferRelativeResize="0"/>
          <p:nvPr>
            <p:ph idx="1" type="body"/>
          </p:nvPr>
        </p:nvPicPr>
        <p:blipFill rotWithShape="1">
          <a:blip r:embed="rId4">
            <a:alphaModFix/>
          </a:blip>
          <a:srcRect b="0" l="0" r="0" t="0"/>
          <a:stretch/>
        </p:blipFill>
        <p:spPr>
          <a:xfrm>
            <a:off x="489853" y="1701322"/>
            <a:ext cx="2010455" cy="2010455"/>
          </a:xfrm>
          <a:prstGeom prst="rect">
            <a:avLst/>
          </a:prstGeom>
          <a:noFill/>
          <a:ln>
            <a:noFill/>
          </a:ln>
        </p:spPr>
      </p:pic>
      <p:pic>
        <p:nvPicPr>
          <p:cNvPr id="182" name="Google Shape;182;p15"/>
          <p:cNvPicPr preferRelativeResize="0"/>
          <p:nvPr/>
        </p:nvPicPr>
        <p:blipFill rotWithShape="1">
          <a:blip r:embed="rId5">
            <a:alphaModFix/>
          </a:blip>
          <a:srcRect b="0" l="0" r="0" t="0"/>
          <a:stretch/>
        </p:blipFill>
        <p:spPr>
          <a:xfrm>
            <a:off x="491778" y="4284695"/>
            <a:ext cx="2008529" cy="2006599"/>
          </a:xfrm>
          <a:prstGeom prst="rect">
            <a:avLst/>
          </a:prstGeom>
          <a:noFill/>
          <a:ln>
            <a:noFill/>
          </a:ln>
        </p:spPr>
      </p:pic>
      <p:sp>
        <p:nvSpPr>
          <p:cNvPr id="183" name="Google Shape;183;p15"/>
          <p:cNvSpPr/>
          <p:nvPr/>
        </p:nvSpPr>
        <p:spPr>
          <a:xfrm>
            <a:off x="2717100" y="1631950"/>
            <a:ext cx="9044400" cy="227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Merriweather"/>
                <a:ea typeface="Merriweather"/>
                <a:cs typeface="Merriweather"/>
                <a:sym typeface="Merriweather"/>
              </a:rPr>
              <a:t>ROSI</a:t>
            </a:r>
            <a:endParaRPr b="1" sz="1600">
              <a:solidFill>
                <a:schemeClr val="dk1"/>
              </a:solidFill>
              <a:latin typeface="Merriweather"/>
              <a:ea typeface="Merriweather"/>
              <a:cs typeface="Merriweather"/>
              <a:sym typeface="Merriweather"/>
            </a:endParaRPr>
          </a:p>
          <a:p>
            <a:pPr indent="0" lvl="0" marL="0" marR="0" rtl="0" algn="l">
              <a:spcBef>
                <a:spcPts val="0"/>
              </a:spcBef>
              <a:spcAft>
                <a:spcPts val="0"/>
              </a:spcAft>
              <a:buNone/>
            </a:pPr>
            <a:r>
              <a:t/>
            </a:r>
            <a:endParaRPr b="1" sz="1600">
              <a:solidFill>
                <a:schemeClr val="dk1"/>
              </a:solidFill>
              <a:latin typeface="Merriweather"/>
              <a:ea typeface="Merriweather"/>
              <a:cs typeface="Merriweather"/>
              <a:sym typeface="Merriweather"/>
            </a:endParaRPr>
          </a:p>
          <a:p>
            <a:pPr indent="0" lvl="0" marL="0" marR="0" rtl="0" algn="l">
              <a:spcBef>
                <a:spcPts val="0"/>
              </a:spcBef>
              <a:spcAft>
                <a:spcPts val="0"/>
              </a:spcAft>
              <a:buNone/>
            </a:pPr>
            <a:r>
              <a:rPr b="1" lang="en-US">
                <a:solidFill>
                  <a:schemeClr val="dk1"/>
                </a:solidFill>
                <a:latin typeface="Merriweather"/>
                <a:ea typeface="Merriweather"/>
                <a:cs typeface="Merriweather"/>
                <a:sym typeface="Merriweather"/>
              </a:rPr>
              <a:t>Velda Ariance Samenel</a:t>
            </a:r>
            <a:r>
              <a:rPr lang="en-US">
                <a:solidFill>
                  <a:schemeClr val="dk1"/>
                </a:solidFill>
                <a:latin typeface="Merriweather"/>
                <a:ea typeface="Merriweather"/>
                <a:cs typeface="Merriweather"/>
                <a:sym typeface="Merriweather"/>
              </a:rPr>
              <a:t>, lahir di  Oeltua tanggal 9 Februari 1997. </a:t>
            </a:r>
            <a:endParaRPr>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rPr lang="en-US">
                <a:solidFill>
                  <a:schemeClr val="dk1"/>
                </a:solidFill>
                <a:latin typeface="Merriweather"/>
                <a:ea typeface="Merriweather"/>
                <a:cs typeface="Merriweather"/>
                <a:sym typeface="Merriweather"/>
              </a:rPr>
              <a:t>Mahasiswa jurusan Musik Gerejawi IAKN Kupang. </a:t>
            </a:r>
            <a:r>
              <a:rPr lang="en-US">
                <a:solidFill>
                  <a:schemeClr val="dk1"/>
                </a:solidFill>
                <a:latin typeface="Merriweather"/>
                <a:ea typeface="Merriweather"/>
                <a:cs typeface="Merriweather"/>
                <a:sym typeface="Merriweather"/>
              </a:rPr>
              <a:t>Dunia pertunjukan </a:t>
            </a:r>
            <a:r>
              <a:rPr lang="en-US">
                <a:solidFill>
                  <a:schemeClr val="dk1"/>
                </a:solidFill>
                <a:latin typeface="Merriweather"/>
                <a:ea typeface="Merriweather"/>
                <a:cs typeface="Merriweather"/>
                <a:sym typeface="Merriweather"/>
              </a:rPr>
              <a:t> bukan sesuatu yang baru buat Velda yang sudah aktif di kegiatan seni panggung teater kampus dan mengikuti lomba nyanyi dan menari di gereja kota Kupang, NTT. </a:t>
            </a:r>
            <a:endParaRPr>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t/>
            </a:r>
            <a:endParaRPr>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rPr lang="en-US">
                <a:solidFill>
                  <a:schemeClr val="dk1"/>
                </a:solidFill>
                <a:latin typeface="Merriweather"/>
                <a:ea typeface="Merriweather"/>
                <a:cs typeface="Merriweather"/>
                <a:sym typeface="Merriweather"/>
              </a:rPr>
              <a:t>Velda senang bergabung dalam film ini karena mendapatkan ilmu baru bagi dirinya untuk berakting, selain dirinya juga merasa penting bahwa budaya tenun ikat di NTT perlu dijaga dan dilestarikan tanpa kenal batas gender.</a:t>
            </a:r>
            <a:endParaRPr>
              <a:latin typeface="Merriweather"/>
              <a:ea typeface="Merriweather"/>
              <a:cs typeface="Merriweather"/>
              <a:sym typeface="Merriweather"/>
            </a:endParaRPr>
          </a:p>
        </p:txBody>
      </p:sp>
      <p:sp>
        <p:nvSpPr>
          <p:cNvPr id="184" name="Google Shape;184;p15"/>
          <p:cNvSpPr/>
          <p:nvPr/>
        </p:nvSpPr>
        <p:spPr>
          <a:xfrm>
            <a:off x="2717100" y="4126850"/>
            <a:ext cx="9090600" cy="2465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Merriweather"/>
                <a:ea typeface="Merriweather"/>
                <a:cs typeface="Merriweather"/>
                <a:sym typeface="Merriweather"/>
              </a:rPr>
              <a:t>DION</a:t>
            </a:r>
            <a:endParaRPr b="1" sz="1600">
              <a:solidFill>
                <a:schemeClr val="dk1"/>
              </a:solidFill>
              <a:latin typeface="Merriweather"/>
              <a:ea typeface="Merriweather"/>
              <a:cs typeface="Merriweather"/>
              <a:sym typeface="Merriweather"/>
            </a:endParaRPr>
          </a:p>
          <a:p>
            <a:pPr indent="0" lvl="0" marL="0" marR="0" rtl="0" algn="l">
              <a:spcBef>
                <a:spcPts val="0"/>
              </a:spcBef>
              <a:spcAft>
                <a:spcPts val="0"/>
              </a:spcAft>
              <a:buNone/>
            </a:pPr>
            <a:r>
              <a:t/>
            </a:r>
            <a:endParaRPr b="1">
              <a:solidFill>
                <a:schemeClr val="dk1"/>
              </a:solidFill>
              <a:latin typeface="Merriweather"/>
              <a:ea typeface="Merriweather"/>
              <a:cs typeface="Merriweather"/>
              <a:sym typeface="Merriweather"/>
            </a:endParaRPr>
          </a:p>
          <a:p>
            <a:pPr indent="0" lvl="0" marL="0" marR="0" rtl="0" algn="l">
              <a:spcBef>
                <a:spcPts val="0"/>
              </a:spcBef>
              <a:spcAft>
                <a:spcPts val="0"/>
              </a:spcAft>
              <a:buNone/>
            </a:pPr>
            <a:r>
              <a:rPr b="1" lang="en-US">
                <a:solidFill>
                  <a:schemeClr val="dk1"/>
                </a:solidFill>
                <a:latin typeface="Merriweather"/>
                <a:ea typeface="Merriweather"/>
                <a:cs typeface="Merriweather"/>
                <a:sym typeface="Merriweather"/>
              </a:rPr>
              <a:t>Dejan Djenlau</a:t>
            </a:r>
            <a:r>
              <a:rPr lang="en-US">
                <a:solidFill>
                  <a:schemeClr val="dk1"/>
                </a:solidFill>
                <a:latin typeface="Merriweather"/>
                <a:ea typeface="Merriweather"/>
                <a:cs typeface="Merriweather"/>
                <a:sym typeface="Merriweather"/>
              </a:rPr>
              <a:t>, lahir di Kupang, 20 Agustus 2002.</a:t>
            </a:r>
            <a:endParaRPr>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rPr lang="en-US">
                <a:solidFill>
                  <a:schemeClr val="dk1"/>
                </a:solidFill>
                <a:latin typeface="Merriweather"/>
                <a:ea typeface="Merriweather"/>
                <a:cs typeface="Merriweather"/>
                <a:sym typeface="Merriweather"/>
              </a:rPr>
              <a:t>Mahasiswa Semester 1</a:t>
            </a:r>
            <a:r>
              <a:rPr lang="en-US">
                <a:latin typeface="Merriweather"/>
                <a:ea typeface="Merriweather"/>
                <a:cs typeface="Merriweather"/>
                <a:sym typeface="Merriweather"/>
              </a:rPr>
              <a:t> </a:t>
            </a:r>
            <a:r>
              <a:rPr lang="en-US">
                <a:solidFill>
                  <a:schemeClr val="dk1"/>
                </a:solidFill>
                <a:latin typeface="Merriweather"/>
                <a:ea typeface="Merriweather"/>
                <a:cs typeface="Merriweather"/>
                <a:sym typeface="Merriweather"/>
              </a:rPr>
              <a:t>Universitas Artha Wacana. Mulai menyukai dan berpartisipasi di dunia seni sejak tahun 2015.</a:t>
            </a:r>
            <a:r>
              <a:rPr lang="en-US">
                <a:latin typeface="Merriweather"/>
                <a:ea typeface="Merriweather"/>
                <a:cs typeface="Merriweather"/>
                <a:sym typeface="Merriweather"/>
              </a:rPr>
              <a:t>  Ikut bersama - sama dengan Dion dalam produksi </a:t>
            </a:r>
            <a:r>
              <a:rPr lang="en-US">
                <a:solidFill>
                  <a:schemeClr val="dk1"/>
                </a:solidFill>
                <a:latin typeface="Merriweather"/>
                <a:ea typeface="Merriweather"/>
                <a:cs typeface="Merriweather"/>
                <a:sym typeface="Merriweather"/>
              </a:rPr>
              <a:t>film “Aisyah Biarkan Kami Bersaudara” oleh Herwin Novianto. Dan pernah juga terlibat dalam pementasan Natal nasional tahun 2015-2017 di NTT.</a:t>
            </a:r>
            <a:endParaRPr>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t/>
            </a:r>
            <a:endParaRPr>
              <a:solidFill>
                <a:schemeClr val="dk1"/>
              </a:solidFill>
              <a:latin typeface="Merriweather"/>
              <a:ea typeface="Merriweather"/>
              <a:cs typeface="Merriweather"/>
              <a:sym typeface="Merriweather"/>
            </a:endParaRPr>
          </a:p>
          <a:p>
            <a:pPr indent="0" lvl="0" marL="0" marR="0" rtl="0" algn="just">
              <a:spcBef>
                <a:spcPts val="0"/>
              </a:spcBef>
              <a:spcAft>
                <a:spcPts val="0"/>
              </a:spcAft>
              <a:buNone/>
            </a:pPr>
            <a:r>
              <a:rPr lang="en-US">
                <a:solidFill>
                  <a:schemeClr val="dk1"/>
                </a:solidFill>
                <a:latin typeface="Merriweather"/>
                <a:ea typeface="Merriweather"/>
                <a:cs typeface="Merriweather"/>
                <a:sym typeface="Merriweather"/>
              </a:rPr>
              <a:t>“Film Sejengkal merupakan media saya untuk mengembangkan minat di bidang seni sekaligus mendukung pelestarian tenun ikat NTT"</a:t>
            </a:r>
            <a:endParaRPr>
              <a:latin typeface="Merriweather"/>
              <a:ea typeface="Merriweather"/>
              <a:cs typeface="Merriweather"/>
              <a:sym typeface="Merriweather"/>
            </a:endParaRPr>
          </a:p>
        </p:txBody>
      </p:sp>
      <p:sp>
        <p:nvSpPr>
          <p:cNvPr id="185" name="Google Shape;185;p15"/>
          <p:cNvSpPr txBox="1"/>
          <p:nvPr/>
        </p:nvSpPr>
        <p:spPr>
          <a:xfrm>
            <a:off x="489850" y="496725"/>
            <a:ext cx="4147800" cy="554100"/>
          </a:xfrm>
          <a:prstGeom prst="rect">
            <a:avLst/>
          </a:prstGeom>
          <a:solidFill>
            <a:schemeClr val="dk1">
              <a:alpha val="2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Merriweather"/>
                <a:ea typeface="Merriweather"/>
                <a:cs typeface="Merriweather"/>
                <a:sym typeface="Merriweather"/>
              </a:rPr>
              <a:t>CAST’S BIOGRAPHY </a:t>
            </a:r>
            <a:endParaRPr sz="3000">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16"/>
          <p:cNvPicPr preferRelativeResize="0"/>
          <p:nvPr/>
        </p:nvPicPr>
        <p:blipFill rotWithShape="1">
          <a:blip r:embed="rId3">
            <a:alphaModFix/>
          </a:blip>
          <a:srcRect b="15359" l="3361" r="3667" t="8426"/>
          <a:stretch/>
        </p:blipFill>
        <p:spPr>
          <a:xfrm>
            <a:off x="0" y="0"/>
            <a:ext cx="12192000" cy="6858001"/>
          </a:xfrm>
          <a:prstGeom prst="rect">
            <a:avLst/>
          </a:prstGeom>
          <a:noFill/>
          <a:ln>
            <a:noFill/>
          </a:ln>
        </p:spPr>
      </p:pic>
      <p:sp>
        <p:nvSpPr>
          <p:cNvPr id="191" name="Google Shape;191;p16"/>
          <p:cNvSpPr txBox="1"/>
          <p:nvPr/>
        </p:nvSpPr>
        <p:spPr>
          <a:xfrm>
            <a:off x="2152150" y="240850"/>
            <a:ext cx="1677000" cy="5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US" sz="1000">
                <a:solidFill>
                  <a:schemeClr val="dk1"/>
                </a:solidFill>
              </a:rPr>
              <a:t>Sutradara</a:t>
            </a:r>
            <a:endParaRPr b="1" sz="10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n-US" sz="1200">
                <a:solidFill>
                  <a:schemeClr val="dk1"/>
                </a:solidFill>
              </a:rPr>
              <a:t>Arie Oramahi</a:t>
            </a:r>
            <a:endParaRPr sz="1200"/>
          </a:p>
        </p:txBody>
      </p:sp>
      <p:sp>
        <p:nvSpPr>
          <p:cNvPr id="192" name="Google Shape;192;p16"/>
          <p:cNvSpPr txBox="1"/>
          <p:nvPr/>
        </p:nvSpPr>
        <p:spPr>
          <a:xfrm>
            <a:off x="4596000" y="240850"/>
            <a:ext cx="3000000" cy="5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000">
                <a:solidFill>
                  <a:schemeClr val="dk1"/>
                </a:solidFill>
              </a:rPr>
              <a:t>Produser Eksekutif</a:t>
            </a:r>
            <a:endParaRPr b="1" sz="1000">
              <a:solidFill>
                <a:schemeClr val="dk1"/>
              </a:solidFill>
            </a:endParaRPr>
          </a:p>
          <a:p>
            <a:pPr indent="0" lvl="0" marL="0" rtl="0" algn="ctr">
              <a:lnSpc>
                <a:spcPct val="115000"/>
              </a:lnSpc>
              <a:spcBef>
                <a:spcPts val="0"/>
              </a:spcBef>
              <a:spcAft>
                <a:spcPts val="0"/>
              </a:spcAft>
              <a:buNone/>
            </a:pPr>
            <a:r>
              <a:rPr lang="en-US" sz="1200">
                <a:solidFill>
                  <a:schemeClr val="dk1"/>
                </a:solidFill>
              </a:rPr>
              <a:t>Catharina Dwihastarini</a:t>
            </a:r>
            <a:endParaRPr sz="1200"/>
          </a:p>
        </p:txBody>
      </p:sp>
      <p:sp>
        <p:nvSpPr>
          <p:cNvPr id="193" name="Google Shape;193;p16"/>
          <p:cNvSpPr txBox="1"/>
          <p:nvPr/>
        </p:nvSpPr>
        <p:spPr>
          <a:xfrm>
            <a:off x="7309025" y="240850"/>
            <a:ext cx="4695300" cy="75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US" sz="1000">
                <a:solidFill>
                  <a:schemeClr val="dk1"/>
                </a:solidFill>
              </a:rPr>
              <a:t>Produser</a:t>
            </a:r>
            <a:endParaRPr b="1" sz="1000">
              <a:solidFill>
                <a:schemeClr val="dk1"/>
              </a:solidFill>
            </a:endParaRPr>
          </a:p>
          <a:p>
            <a:pPr indent="0" lvl="0" marL="0" rtl="0" algn="ctr">
              <a:lnSpc>
                <a:spcPct val="115000"/>
              </a:lnSpc>
              <a:spcBef>
                <a:spcPts val="0"/>
              </a:spcBef>
              <a:spcAft>
                <a:spcPts val="0"/>
              </a:spcAft>
              <a:buNone/>
            </a:pPr>
            <a:r>
              <a:rPr lang="en-US" sz="1200">
                <a:solidFill>
                  <a:schemeClr val="dk1"/>
                </a:solidFill>
              </a:rPr>
              <a:t>Robertus Wahyu Dewanto, Arie Oramahi,</a:t>
            </a:r>
            <a:endParaRPr sz="12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n-US" sz="1200">
                <a:solidFill>
                  <a:schemeClr val="dk1"/>
                </a:solidFill>
              </a:rPr>
              <a:t>Santirta Martendano</a:t>
            </a:r>
            <a:endParaRPr sz="1200"/>
          </a:p>
        </p:txBody>
      </p:sp>
      <p:sp>
        <p:nvSpPr>
          <p:cNvPr id="194" name="Google Shape;194;p16"/>
          <p:cNvSpPr txBox="1"/>
          <p:nvPr/>
        </p:nvSpPr>
        <p:spPr>
          <a:xfrm>
            <a:off x="150350" y="978950"/>
            <a:ext cx="2190300" cy="5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000">
                <a:solidFill>
                  <a:schemeClr val="dk1"/>
                </a:solidFill>
              </a:rPr>
              <a:t>Ide Cerita</a:t>
            </a:r>
            <a:endParaRPr b="1" sz="1000">
              <a:solidFill>
                <a:schemeClr val="dk1"/>
              </a:solidFill>
            </a:endParaRPr>
          </a:p>
          <a:p>
            <a:pPr indent="0" lvl="0" marL="0" rtl="0" algn="ctr">
              <a:lnSpc>
                <a:spcPct val="115000"/>
              </a:lnSpc>
              <a:spcBef>
                <a:spcPts val="0"/>
              </a:spcBef>
              <a:spcAft>
                <a:spcPts val="0"/>
              </a:spcAft>
              <a:buNone/>
            </a:pPr>
            <a:r>
              <a:rPr lang="en-US" sz="1200">
                <a:solidFill>
                  <a:schemeClr val="dk1"/>
                </a:solidFill>
              </a:rPr>
              <a:t>Catharina Dwihastarini</a:t>
            </a:r>
            <a:endParaRPr sz="1200">
              <a:solidFill>
                <a:schemeClr val="dk1"/>
              </a:solidFill>
            </a:endParaRPr>
          </a:p>
        </p:txBody>
      </p:sp>
      <p:sp>
        <p:nvSpPr>
          <p:cNvPr id="195" name="Google Shape;195;p16"/>
          <p:cNvSpPr txBox="1"/>
          <p:nvPr/>
        </p:nvSpPr>
        <p:spPr>
          <a:xfrm>
            <a:off x="2861938" y="978950"/>
            <a:ext cx="1948800" cy="75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000">
                <a:solidFill>
                  <a:schemeClr val="dk1"/>
                </a:solidFill>
              </a:rPr>
              <a:t>Penulis Naskah</a:t>
            </a:r>
            <a:endParaRPr b="1" sz="1000">
              <a:solidFill>
                <a:schemeClr val="dk1"/>
              </a:solidFill>
            </a:endParaRPr>
          </a:p>
          <a:p>
            <a:pPr indent="0" lvl="0" marL="0" rtl="0" algn="ctr">
              <a:lnSpc>
                <a:spcPct val="115000"/>
              </a:lnSpc>
              <a:spcBef>
                <a:spcPts val="0"/>
              </a:spcBef>
              <a:spcAft>
                <a:spcPts val="0"/>
              </a:spcAft>
              <a:buNone/>
            </a:pPr>
            <a:r>
              <a:rPr lang="en-US" sz="1200">
                <a:solidFill>
                  <a:schemeClr val="dk1"/>
                </a:solidFill>
              </a:rPr>
              <a:t>Santirta Martendano</a:t>
            </a:r>
            <a:endParaRPr sz="1200">
              <a:solidFill>
                <a:schemeClr val="dk1"/>
              </a:solidFill>
            </a:endParaRPr>
          </a:p>
          <a:p>
            <a:pPr indent="0" lvl="0" marL="0" rtl="0" algn="ctr">
              <a:lnSpc>
                <a:spcPct val="115000"/>
              </a:lnSpc>
              <a:spcBef>
                <a:spcPts val="0"/>
              </a:spcBef>
              <a:spcAft>
                <a:spcPts val="0"/>
              </a:spcAft>
              <a:buNone/>
            </a:pPr>
            <a:r>
              <a:rPr lang="en-US" sz="1200">
                <a:solidFill>
                  <a:schemeClr val="dk1"/>
                </a:solidFill>
              </a:rPr>
              <a:t>Arie Oramahi</a:t>
            </a:r>
            <a:endParaRPr sz="1000">
              <a:solidFill>
                <a:schemeClr val="dk1"/>
              </a:solidFill>
            </a:endParaRPr>
          </a:p>
        </p:txBody>
      </p:sp>
      <p:sp>
        <p:nvSpPr>
          <p:cNvPr id="196" name="Google Shape;196;p16"/>
          <p:cNvSpPr txBox="1"/>
          <p:nvPr/>
        </p:nvSpPr>
        <p:spPr>
          <a:xfrm>
            <a:off x="5247950" y="978950"/>
            <a:ext cx="1948800" cy="5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000">
                <a:solidFill>
                  <a:schemeClr val="dk1"/>
                </a:solidFill>
              </a:rPr>
              <a:t>Penata Fotografi</a:t>
            </a:r>
            <a:endParaRPr b="1" sz="1000">
              <a:solidFill>
                <a:schemeClr val="dk1"/>
              </a:solidFill>
            </a:endParaRPr>
          </a:p>
          <a:p>
            <a:pPr indent="0" lvl="0" marL="0" rtl="0" algn="ctr">
              <a:lnSpc>
                <a:spcPct val="115000"/>
              </a:lnSpc>
              <a:spcBef>
                <a:spcPts val="0"/>
              </a:spcBef>
              <a:spcAft>
                <a:spcPts val="0"/>
              </a:spcAft>
              <a:buNone/>
            </a:pPr>
            <a:r>
              <a:rPr lang="en-US" sz="1200">
                <a:solidFill>
                  <a:schemeClr val="dk1"/>
                </a:solidFill>
              </a:rPr>
              <a:t>Santirta Martendano</a:t>
            </a:r>
            <a:endParaRPr sz="1200">
              <a:solidFill>
                <a:schemeClr val="dk1"/>
              </a:solidFill>
            </a:endParaRPr>
          </a:p>
        </p:txBody>
      </p:sp>
      <p:sp>
        <p:nvSpPr>
          <p:cNvPr id="197" name="Google Shape;197;p16"/>
          <p:cNvSpPr txBox="1"/>
          <p:nvPr/>
        </p:nvSpPr>
        <p:spPr>
          <a:xfrm>
            <a:off x="7318550" y="978950"/>
            <a:ext cx="2035500" cy="5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000">
                <a:solidFill>
                  <a:schemeClr val="dk1"/>
                </a:solidFill>
              </a:rPr>
              <a:t>Penata Artistik</a:t>
            </a:r>
            <a:endParaRPr b="1" sz="1000">
              <a:solidFill>
                <a:schemeClr val="dk1"/>
              </a:solidFill>
            </a:endParaRPr>
          </a:p>
          <a:p>
            <a:pPr indent="0" lvl="0" marL="0" rtl="0" algn="ctr">
              <a:lnSpc>
                <a:spcPct val="115000"/>
              </a:lnSpc>
              <a:spcBef>
                <a:spcPts val="0"/>
              </a:spcBef>
              <a:spcAft>
                <a:spcPts val="0"/>
              </a:spcAft>
              <a:buNone/>
            </a:pPr>
            <a:r>
              <a:rPr lang="en-US" sz="1200">
                <a:solidFill>
                  <a:schemeClr val="dk1"/>
                </a:solidFill>
              </a:rPr>
              <a:t>Rexi I.J. Saleh Adu</a:t>
            </a:r>
            <a:endParaRPr sz="1200">
              <a:solidFill>
                <a:schemeClr val="dk1"/>
              </a:solidFill>
            </a:endParaRPr>
          </a:p>
        </p:txBody>
      </p:sp>
      <p:sp>
        <p:nvSpPr>
          <p:cNvPr id="198" name="Google Shape;198;p16"/>
          <p:cNvSpPr txBox="1"/>
          <p:nvPr/>
        </p:nvSpPr>
        <p:spPr>
          <a:xfrm>
            <a:off x="9780650" y="978950"/>
            <a:ext cx="1677000" cy="5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000">
                <a:solidFill>
                  <a:schemeClr val="dk1"/>
                </a:solidFill>
              </a:rPr>
              <a:t>Penyunting Gambar</a:t>
            </a:r>
            <a:endParaRPr b="1" sz="1000">
              <a:solidFill>
                <a:schemeClr val="dk1"/>
              </a:solidFill>
            </a:endParaRPr>
          </a:p>
          <a:p>
            <a:pPr indent="0" lvl="0" marL="0" rtl="0" algn="ctr">
              <a:lnSpc>
                <a:spcPct val="115000"/>
              </a:lnSpc>
              <a:spcBef>
                <a:spcPts val="0"/>
              </a:spcBef>
              <a:spcAft>
                <a:spcPts val="0"/>
              </a:spcAft>
              <a:buNone/>
            </a:pPr>
            <a:r>
              <a:rPr lang="en-US" sz="1200">
                <a:solidFill>
                  <a:schemeClr val="dk1"/>
                </a:solidFill>
              </a:rPr>
              <a:t>Deka Vivedru</a:t>
            </a:r>
            <a:endParaRPr sz="1200">
              <a:solidFill>
                <a:schemeClr val="dk1"/>
              </a:solidFill>
            </a:endParaRPr>
          </a:p>
        </p:txBody>
      </p:sp>
      <p:sp>
        <p:nvSpPr>
          <p:cNvPr id="199" name="Google Shape;199;p16"/>
          <p:cNvSpPr txBox="1"/>
          <p:nvPr/>
        </p:nvSpPr>
        <p:spPr>
          <a:xfrm>
            <a:off x="7369250" y="1755625"/>
            <a:ext cx="1948800" cy="5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000">
                <a:solidFill>
                  <a:schemeClr val="dk1"/>
                </a:solidFill>
              </a:rPr>
              <a:t>Penata Musik</a:t>
            </a:r>
            <a:endParaRPr b="1" sz="1000">
              <a:solidFill>
                <a:schemeClr val="dk1"/>
              </a:solidFill>
            </a:endParaRPr>
          </a:p>
          <a:p>
            <a:pPr indent="0" lvl="0" marL="0" rtl="0" algn="ctr">
              <a:lnSpc>
                <a:spcPct val="115000"/>
              </a:lnSpc>
              <a:spcBef>
                <a:spcPts val="0"/>
              </a:spcBef>
              <a:spcAft>
                <a:spcPts val="0"/>
              </a:spcAft>
              <a:buNone/>
            </a:pPr>
            <a:r>
              <a:rPr lang="en-US" sz="1200">
                <a:solidFill>
                  <a:schemeClr val="dk1"/>
                </a:solidFill>
              </a:rPr>
              <a:t>Anggi Novalga</a:t>
            </a:r>
            <a:endParaRPr b="1" sz="1200">
              <a:solidFill>
                <a:schemeClr val="dk1"/>
              </a:solidFill>
            </a:endParaRPr>
          </a:p>
        </p:txBody>
      </p:sp>
      <p:sp>
        <p:nvSpPr>
          <p:cNvPr id="200" name="Google Shape;200;p16"/>
          <p:cNvSpPr txBox="1"/>
          <p:nvPr/>
        </p:nvSpPr>
        <p:spPr>
          <a:xfrm>
            <a:off x="5204650" y="1755625"/>
            <a:ext cx="1948800" cy="5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000">
                <a:solidFill>
                  <a:schemeClr val="dk1"/>
                </a:solidFill>
              </a:rPr>
              <a:t>Penata Suara</a:t>
            </a:r>
            <a:endParaRPr b="1" sz="1000">
              <a:solidFill>
                <a:schemeClr val="dk1"/>
              </a:solidFill>
            </a:endParaRPr>
          </a:p>
          <a:p>
            <a:pPr indent="0" lvl="0" marL="0" rtl="0" algn="ctr">
              <a:lnSpc>
                <a:spcPct val="115000"/>
              </a:lnSpc>
              <a:spcBef>
                <a:spcPts val="0"/>
              </a:spcBef>
              <a:spcAft>
                <a:spcPts val="0"/>
              </a:spcAft>
              <a:buNone/>
            </a:pPr>
            <a:r>
              <a:rPr lang="en-US" sz="1200">
                <a:solidFill>
                  <a:schemeClr val="dk1"/>
                </a:solidFill>
                <a:latin typeface="Calibri"/>
                <a:ea typeface="Calibri"/>
                <a:cs typeface="Calibri"/>
                <a:sym typeface="Calibri"/>
              </a:rPr>
              <a:t>Novrianto T. Mahendra</a:t>
            </a:r>
            <a:endParaRPr b="1" sz="1200">
              <a:solidFill>
                <a:schemeClr val="dk1"/>
              </a:solidFill>
            </a:endParaRPr>
          </a:p>
        </p:txBody>
      </p:sp>
      <p:sp>
        <p:nvSpPr>
          <p:cNvPr id="201" name="Google Shape;201;p16"/>
          <p:cNvSpPr txBox="1"/>
          <p:nvPr/>
        </p:nvSpPr>
        <p:spPr>
          <a:xfrm>
            <a:off x="2785750" y="1755625"/>
            <a:ext cx="2190300" cy="5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000">
                <a:solidFill>
                  <a:schemeClr val="dk1"/>
                </a:solidFill>
              </a:rPr>
              <a:t>Perekam Suara</a:t>
            </a:r>
            <a:endParaRPr b="1" sz="1000">
              <a:solidFill>
                <a:schemeClr val="dk1"/>
              </a:solidFill>
            </a:endParaRPr>
          </a:p>
          <a:p>
            <a:pPr indent="0" lvl="0" marL="0" rtl="0" algn="ctr">
              <a:lnSpc>
                <a:spcPct val="115000"/>
              </a:lnSpc>
              <a:spcBef>
                <a:spcPts val="0"/>
              </a:spcBef>
              <a:spcAft>
                <a:spcPts val="0"/>
              </a:spcAft>
              <a:buNone/>
            </a:pPr>
            <a:r>
              <a:rPr lang="en-US" sz="1200">
                <a:solidFill>
                  <a:schemeClr val="dk1"/>
                </a:solidFill>
              </a:rPr>
              <a:t>Tommy R.V. Lesar</a:t>
            </a:r>
            <a:endParaRPr b="1" sz="1200">
              <a:solidFill>
                <a:schemeClr val="dk1"/>
              </a:solidFill>
            </a:endParaRPr>
          </a:p>
        </p:txBody>
      </p:sp>
      <p:sp>
        <p:nvSpPr>
          <p:cNvPr id="202" name="Google Shape;202;p16"/>
          <p:cNvSpPr txBox="1"/>
          <p:nvPr/>
        </p:nvSpPr>
        <p:spPr>
          <a:xfrm>
            <a:off x="9071450" y="1755625"/>
            <a:ext cx="3095400" cy="5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i="1" lang="en-US" sz="1000">
                <a:solidFill>
                  <a:schemeClr val="dk1"/>
                </a:solidFill>
              </a:rPr>
              <a:t>Casting</a:t>
            </a:r>
            <a:endParaRPr b="1" i="1" sz="1000">
              <a:solidFill>
                <a:schemeClr val="dk1"/>
              </a:solidFill>
            </a:endParaRPr>
          </a:p>
          <a:p>
            <a:pPr indent="0" lvl="0" marL="0" rtl="0" algn="ctr">
              <a:lnSpc>
                <a:spcPct val="115000"/>
              </a:lnSpc>
              <a:spcBef>
                <a:spcPts val="0"/>
              </a:spcBef>
              <a:spcAft>
                <a:spcPts val="0"/>
              </a:spcAft>
              <a:buNone/>
            </a:pPr>
            <a:r>
              <a:rPr lang="en-US" sz="1200">
                <a:solidFill>
                  <a:schemeClr val="dk1"/>
                </a:solidFill>
                <a:latin typeface="Calibri"/>
                <a:ea typeface="Calibri"/>
                <a:cs typeface="Calibri"/>
                <a:sym typeface="Calibri"/>
              </a:rPr>
              <a:t>Agusto Ronald Hari Dominggo Bunga</a:t>
            </a:r>
            <a:endParaRPr sz="1200">
              <a:solidFill>
                <a:schemeClr val="dk1"/>
              </a:solidFill>
            </a:endParaRPr>
          </a:p>
        </p:txBody>
      </p:sp>
      <p:sp>
        <p:nvSpPr>
          <p:cNvPr id="203" name="Google Shape;203;p16"/>
          <p:cNvSpPr txBox="1"/>
          <p:nvPr/>
        </p:nvSpPr>
        <p:spPr>
          <a:xfrm>
            <a:off x="312325" y="1755625"/>
            <a:ext cx="2406300" cy="546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000">
                <a:solidFill>
                  <a:schemeClr val="dk1"/>
                </a:solidFill>
              </a:rPr>
              <a:t>Asisten Sutradara</a:t>
            </a:r>
            <a:endParaRPr b="1" sz="1000">
              <a:solidFill>
                <a:schemeClr val="dk1"/>
              </a:solidFill>
            </a:endParaRPr>
          </a:p>
          <a:p>
            <a:pPr indent="0" lvl="0" marL="0" rtl="0" algn="ctr">
              <a:lnSpc>
                <a:spcPct val="115000"/>
              </a:lnSpc>
              <a:spcBef>
                <a:spcPts val="0"/>
              </a:spcBef>
              <a:spcAft>
                <a:spcPts val="0"/>
              </a:spcAft>
              <a:buNone/>
            </a:pPr>
            <a:r>
              <a:rPr lang="en-US" sz="1200">
                <a:solidFill>
                  <a:schemeClr val="dk1"/>
                </a:solidFill>
              </a:rPr>
              <a:t>Robertus Wahyu Dewanto</a:t>
            </a:r>
            <a:endParaRPr b="1" sz="1200">
              <a:solidFill>
                <a:schemeClr val="dk1"/>
              </a:solidFill>
            </a:endParaRPr>
          </a:p>
        </p:txBody>
      </p:sp>
      <p:sp>
        <p:nvSpPr>
          <p:cNvPr id="204" name="Google Shape;204;p16"/>
          <p:cNvSpPr txBox="1"/>
          <p:nvPr/>
        </p:nvSpPr>
        <p:spPr>
          <a:xfrm>
            <a:off x="312325" y="2339450"/>
            <a:ext cx="183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latin typeface="Calibri"/>
                <a:ea typeface="Calibri"/>
                <a:cs typeface="Calibri"/>
                <a:sym typeface="Calibri"/>
              </a:rPr>
              <a:t>PEMERAN UTAMA</a:t>
            </a:r>
            <a:endParaRPr b="1" sz="1200">
              <a:latin typeface="Calibri"/>
              <a:ea typeface="Calibri"/>
              <a:cs typeface="Calibri"/>
              <a:sym typeface="Calibri"/>
            </a:endParaRPr>
          </a:p>
        </p:txBody>
      </p:sp>
      <p:sp>
        <p:nvSpPr>
          <p:cNvPr id="205" name="Google Shape;205;p16"/>
          <p:cNvSpPr txBox="1"/>
          <p:nvPr/>
        </p:nvSpPr>
        <p:spPr>
          <a:xfrm>
            <a:off x="312325" y="2541950"/>
            <a:ext cx="3471000" cy="143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200">
                <a:solidFill>
                  <a:schemeClr val="dk1"/>
                </a:solidFill>
              </a:rPr>
              <a:t>Menas		</a:t>
            </a:r>
            <a:r>
              <a:rPr lang="en-US" sz="1200">
                <a:solidFill>
                  <a:schemeClr val="dk1"/>
                </a:solidFill>
              </a:rPr>
              <a:t>Dionisius Rivaldo Moruk 	</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Alfred			</a:t>
            </a:r>
            <a:r>
              <a:rPr lang="en-US" sz="1200">
                <a:solidFill>
                  <a:schemeClr val="dk1"/>
                </a:solidFill>
              </a:rPr>
              <a:t>Semaya Thomas Kat</a:t>
            </a:r>
            <a:r>
              <a:rPr lang="en-US" sz="1200">
                <a:solidFill>
                  <a:schemeClr val="dk1"/>
                </a:solidFill>
              </a:rPr>
              <a:t>u </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Manu			</a:t>
            </a:r>
            <a:r>
              <a:rPr lang="en-US" sz="1200">
                <a:solidFill>
                  <a:schemeClr val="dk1"/>
                </a:solidFill>
              </a:rPr>
              <a:t>Zadrak Obaja Nenu		</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Rosi	</a:t>
            </a:r>
            <a:r>
              <a:rPr b="1" lang="en-US" sz="1200">
                <a:solidFill>
                  <a:schemeClr val="dk1"/>
                </a:solidFill>
              </a:rPr>
              <a:t>		</a:t>
            </a:r>
            <a:r>
              <a:rPr lang="en-US" sz="1200">
                <a:solidFill>
                  <a:schemeClr val="dk1"/>
                </a:solidFill>
              </a:rPr>
              <a:t>Velda Ariance Samenel	</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Ester			</a:t>
            </a:r>
            <a:r>
              <a:rPr lang="en-US" sz="1200">
                <a:solidFill>
                  <a:schemeClr val="dk1"/>
                </a:solidFill>
              </a:rPr>
              <a:t>Sufyeti S. Kat</a:t>
            </a:r>
            <a:r>
              <a:rPr lang="en-US" sz="1200">
                <a:solidFill>
                  <a:schemeClr val="dk1"/>
                </a:solidFill>
              </a:rPr>
              <a:t>u		Dion			</a:t>
            </a:r>
            <a:r>
              <a:rPr lang="en-US" sz="1200">
                <a:solidFill>
                  <a:schemeClr val="dk1"/>
                </a:solidFill>
              </a:rPr>
              <a:t>Dejan Djenlau		</a:t>
            </a:r>
            <a:endParaRPr sz="1200"/>
          </a:p>
        </p:txBody>
      </p:sp>
      <p:sp>
        <p:nvSpPr>
          <p:cNvPr id="206" name="Google Shape;206;p16"/>
          <p:cNvSpPr txBox="1"/>
          <p:nvPr/>
        </p:nvSpPr>
        <p:spPr>
          <a:xfrm>
            <a:off x="312325" y="4030800"/>
            <a:ext cx="1779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latin typeface="Calibri"/>
                <a:ea typeface="Calibri"/>
                <a:cs typeface="Calibri"/>
                <a:sym typeface="Calibri"/>
              </a:rPr>
              <a:t>PEMERAN PEMBANTU</a:t>
            </a:r>
            <a:endParaRPr b="1" sz="1200">
              <a:latin typeface="Calibri"/>
              <a:ea typeface="Calibri"/>
              <a:cs typeface="Calibri"/>
              <a:sym typeface="Calibri"/>
            </a:endParaRPr>
          </a:p>
        </p:txBody>
      </p:sp>
      <p:sp>
        <p:nvSpPr>
          <p:cNvPr id="207" name="Google Shape;207;p16"/>
          <p:cNvSpPr txBox="1"/>
          <p:nvPr/>
        </p:nvSpPr>
        <p:spPr>
          <a:xfrm>
            <a:off x="312325" y="4229325"/>
            <a:ext cx="3862800" cy="249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Suami Almarhumah	</a:t>
            </a:r>
            <a:r>
              <a:rPr lang="en-US" sz="1200">
                <a:solidFill>
                  <a:schemeClr val="dk1"/>
                </a:solidFill>
              </a:rPr>
              <a:t>Marthen Dominggus Solet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Almarhumah		</a:t>
            </a:r>
            <a:r>
              <a:rPr lang="en-US" sz="1200">
                <a:solidFill>
                  <a:schemeClr val="dk1"/>
                </a:solidFill>
              </a:rPr>
              <a:t>Frida Katu</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Pelayat 1		</a:t>
            </a:r>
            <a:r>
              <a:rPr lang="en-US" sz="1200">
                <a:solidFill>
                  <a:schemeClr val="dk1"/>
                </a:solidFill>
              </a:rPr>
              <a:t>Berto Susang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Pelayat 2		</a:t>
            </a:r>
            <a:r>
              <a:rPr lang="en-US" sz="1200">
                <a:solidFill>
                  <a:schemeClr val="dk1"/>
                </a:solidFill>
              </a:rPr>
              <a:t>Adryana Pulli</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Pelayat 3		</a:t>
            </a:r>
            <a:r>
              <a:rPr lang="en-US" sz="1200">
                <a:solidFill>
                  <a:schemeClr val="dk1"/>
                </a:solidFill>
              </a:rPr>
              <a:t>Katsia Laitabun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Pelayat 4		</a:t>
            </a:r>
            <a:r>
              <a:rPr lang="en-US" sz="1200">
                <a:solidFill>
                  <a:schemeClr val="dk1"/>
                </a:solidFill>
              </a:rPr>
              <a:t>Juliana Kese</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Pelayat 5		</a:t>
            </a:r>
            <a:r>
              <a:rPr lang="en-US" sz="1200">
                <a:solidFill>
                  <a:schemeClr val="dk1"/>
                </a:solidFill>
              </a:rPr>
              <a:t>Get Susang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Warga 1		</a:t>
            </a:r>
            <a:r>
              <a:rPr lang="en-US" sz="1200">
                <a:solidFill>
                  <a:schemeClr val="dk1"/>
                </a:solidFill>
              </a:rPr>
              <a:t>Matias Bissilisin</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Warga 2		</a:t>
            </a:r>
            <a:r>
              <a:rPr lang="en-US" sz="1200">
                <a:solidFill>
                  <a:schemeClr val="dk1"/>
                </a:solidFill>
              </a:rPr>
              <a:t>Bonsar K.A. Blegur</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Teman Dion 1	</a:t>
            </a:r>
            <a:r>
              <a:rPr lang="en-US" sz="1200">
                <a:solidFill>
                  <a:schemeClr val="dk1"/>
                </a:solidFill>
              </a:rPr>
              <a:t>Efendi Laitabun</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Teman Dion 2	</a:t>
            </a:r>
            <a:r>
              <a:rPr lang="en-US" sz="1200">
                <a:solidFill>
                  <a:schemeClr val="dk1"/>
                </a:solidFill>
              </a:rPr>
              <a:t>Rivaldi Pong</a:t>
            </a:r>
            <a:endParaRPr sz="1200"/>
          </a:p>
        </p:txBody>
      </p:sp>
      <p:sp>
        <p:nvSpPr>
          <p:cNvPr id="208" name="Google Shape;208;p16"/>
          <p:cNvSpPr txBox="1"/>
          <p:nvPr/>
        </p:nvSpPr>
        <p:spPr>
          <a:xfrm>
            <a:off x="3783325" y="2339450"/>
            <a:ext cx="1779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latin typeface="Calibri"/>
                <a:ea typeface="Calibri"/>
                <a:cs typeface="Calibri"/>
                <a:sym typeface="Calibri"/>
              </a:rPr>
              <a:t>TIM PRODUKSI</a:t>
            </a:r>
            <a:endParaRPr b="1" sz="1200">
              <a:latin typeface="Calibri"/>
              <a:ea typeface="Calibri"/>
              <a:cs typeface="Calibri"/>
              <a:sym typeface="Calibri"/>
            </a:endParaRPr>
          </a:p>
        </p:txBody>
      </p:sp>
      <p:sp>
        <p:nvSpPr>
          <p:cNvPr id="209" name="Google Shape;209;p16"/>
          <p:cNvSpPr txBox="1"/>
          <p:nvPr/>
        </p:nvSpPr>
        <p:spPr>
          <a:xfrm>
            <a:off x="3783325" y="2537975"/>
            <a:ext cx="4809300" cy="398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200">
                <a:solidFill>
                  <a:schemeClr val="dk1"/>
                </a:solidFill>
              </a:rPr>
              <a:t>Koordinator Lokal		Agusto Ronald Hari Dominggo Bunga</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Ass. Koordinator Lokal	Arry Pelokilla</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Ass. Produksi		Zadrak Obaja Nenu</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Penata Busana		Ina Duan</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Penata Rias			Since Katu</a:t>
            </a:r>
            <a:endParaRPr sz="1200">
              <a:solidFill>
                <a:schemeClr val="dk1"/>
              </a:solidFill>
            </a:endParaRPr>
          </a:p>
          <a:p>
            <a:pPr indent="0" lvl="0" marL="0" rtl="0" algn="l">
              <a:lnSpc>
                <a:spcPct val="115000"/>
              </a:lnSpc>
              <a:spcBef>
                <a:spcPts val="0"/>
              </a:spcBef>
              <a:spcAft>
                <a:spcPts val="0"/>
              </a:spcAft>
              <a:buNone/>
            </a:pPr>
            <a:r>
              <a:rPr i="1" lang="en-US" sz="1200">
                <a:solidFill>
                  <a:schemeClr val="dk1"/>
                </a:solidFill>
              </a:rPr>
              <a:t>Boom Operator</a:t>
            </a:r>
            <a:r>
              <a:rPr lang="en-US" sz="1200">
                <a:solidFill>
                  <a:schemeClr val="dk1"/>
                </a:solidFill>
              </a:rPr>
              <a:t>		Reza Feriyanto</a:t>
            </a:r>
            <a:endParaRPr sz="1200">
              <a:solidFill>
                <a:schemeClr val="dk1"/>
              </a:solidFill>
            </a:endParaRPr>
          </a:p>
          <a:p>
            <a:pPr indent="0" lvl="0" marL="0" rtl="0" algn="l">
              <a:lnSpc>
                <a:spcPct val="115000"/>
              </a:lnSpc>
              <a:spcBef>
                <a:spcPts val="0"/>
              </a:spcBef>
              <a:spcAft>
                <a:spcPts val="0"/>
              </a:spcAft>
              <a:buNone/>
            </a:pPr>
            <a:r>
              <a:rPr i="1" lang="en-US" sz="1200">
                <a:solidFill>
                  <a:schemeClr val="dk1"/>
                </a:solidFill>
              </a:rPr>
              <a:t>Clapper</a:t>
            </a:r>
            <a:r>
              <a:rPr lang="en-US" sz="1200">
                <a:solidFill>
                  <a:schemeClr val="dk1"/>
                </a:solidFill>
              </a:rPr>
              <a:t>			Kartika Cahya Kurnia Lay</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Penata Cahaya		Ricky</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Ass. Penata Cahaya</a:t>
            </a:r>
            <a:r>
              <a:rPr lang="en-US" sz="1200">
                <a:solidFill>
                  <a:schemeClr val="dk1"/>
                </a:solidFill>
              </a:rPr>
              <a:t>	</a:t>
            </a:r>
            <a:r>
              <a:rPr lang="en-US" sz="1200">
                <a:solidFill>
                  <a:schemeClr val="dk1"/>
                </a:solidFill>
              </a:rPr>
              <a:t>Rizal Ukat</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Operator Genset		Yohan D. Killa</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Kru Artistik			Bonsar K. A. Blegur</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Ass. Penyunting Gambar	Abung</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Visual Efek</a:t>
            </a:r>
            <a:r>
              <a:rPr lang="en-US" sz="1200">
                <a:solidFill>
                  <a:schemeClr val="dk1"/>
                </a:solidFill>
              </a:rPr>
              <a:t>			</a:t>
            </a:r>
            <a:r>
              <a:rPr lang="en-US" sz="1200">
                <a:solidFill>
                  <a:schemeClr val="dk1"/>
                </a:solidFill>
              </a:rPr>
              <a:t>Nino Imatra</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Penata Warna		Sandy Rorimpandey</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Supir Produksi		Putra</a:t>
            </a:r>
            <a:endParaRPr sz="1200">
              <a:solidFill>
                <a:schemeClr val="dk1"/>
              </a:solidFill>
            </a:endParaRPr>
          </a:p>
          <a:p>
            <a:pPr indent="457200" lvl="0" marL="1371600" rtl="0" algn="l">
              <a:lnSpc>
                <a:spcPct val="115000"/>
              </a:lnSpc>
              <a:spcBef>
                <a:spcPts val="0"/>
              </a:spcBef>
              <a:spcAft>
                <a:spcPts val="0"/>
              </a:spcAft>
              <a:buNone/>
            </a:pPr>
            <a:r>
              <a:rPr lang="en-US" sz="1200">
                <a:solidFill>
                  <a:schemeClr val="dk1"/>
                </a:solidFill>
              </a:rPr>
              <a:t>Urgenes Laitabun</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Desain Poster		Johan Tambunan</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rPr>
              <a:t>Penerjemah Bahasa	M. Qashiratu Taqarrabie</a:t>
            </a:r>
            <a:endParaRPr sz="1200">
              <a:solidFill>
                <a:schemeClr val="dk1"/>
              </a:solidFill>
            </a:endParaRPr>
          </a:p>
        </p:txBody>
      </p:sp>
      <p:sp>
        <p:nvSpPr>
          <p:cNvPr id="210" name="Google Shape;210;p16"/>
          <p:cNvSpPr txBox="1"/>
          <p:nvPr/>
        </p:nvSpPr>
        <p:spPr>
          <a:xfrm>
            <a:off x="8352000" y="2301925"/>
            <a:ext cx="338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Calibri"/>
                <a:ea typeface="Calibri"/>
                <a:cs typeface="Calibri"/>
                <a:sym typeface="Calibri"/>
              </a:rPr>
              <a:t>LAGU RINDU</a:t>
            </a:r>
            <a:endParaRPr b="1" sz="1200">
              <a:latin typeface="Calibri"/>
              <a:ea typeface="Calibri"/>
              <a:cs typeface="Calibri"/>
              <a:sym typeface="Calibri"/>
            </a:endParaRPr>
          </a:p>
        </p:txBody>
      </p:sp>
      <p:sp>
        <p:nvSpPr>
          <p:cNvPr id="211" name="Google Shape;211;p16"/>
          <p:cNvSpPr txBox="1"/>
          <p:nvPr/>
        </p:nvSpPr>
        <p:spPr>
          <a:xfrm>
            <a:off x="8352000" y="2504425"/>
            <a:ext cx="3471000" cy="79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1200">
                <a:solidFill>
                  <a:schemeClr val="dk1"/>
                </a:solidFill>
              </a:rPr>
              <a:t>Pencipta Lagu : Robertus Wahyu Dewanto</a:t>
            </a:r>
            <a:endParaRPr sz="1200">
              <a:solidFill>
                <a:schemeClr val="dk1"/>
              </a:solidFill>
            </a:endParaRPr>
          </a:p>
          <a:p>
            <a:pPr indent="0" lvl="0" marL="0" rtl="0" algn="ctr">
              <a:lnSpc>
                <a:spcPct val="115000"/>
              </a:lnSpc>
              <a:spcBef>
                <a:spcPts val="0"/>
              </a:spcBef>
              <a:spcAft>
                <a:spcPts val="0"/>
              </a:spcAft>
              <a:buNone/>
            </a:pPr>
            <a:r>
              <a:rPr lang="en-US" sz="1200">
                <a:solidFill>
                  <a:schemeClr val="dk1"/>
                </a:solidFill>
              </a:rPr>
              <a:t>Penyanyi : Michael Felisianus &amp; Amelia Anjani</a:t>
            </a:r>
            <a:endParaRPr sz="1200">
              <a:solidFill>
                <a:schemeClr val="dk1"/>
              </a:solidFill>
            </a:endParaRPr>
          </a:p>
          <a:p>
            <a:pPr indent="0" lvl="0" marL="0" rtl="0" algn="ctr">
              <a:lnSpc>
                <a:spcPct val="115000"/>
              </a:lnSpc>
              <a:spcBef>
                <a:spcPts val="0"/>
              </a:spcBef>
              <a:spcAft>
                <a:spcPts val="0"/>
              </a:spcAft>
              <a:buNone/>
            </a:pPr>
            <a:r>
              <a:rPr lang="en-US" sz="1200">
                <a:solidFill>
                  <a:schemeClr val="dk1"/>
                </a:solidFill>
              </a:rPr>
              <a:t>Aransemen Musik : Anggi Novalga</a:t>
            </a:r>
            <a:endParaRPr sz="12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17"/>
          <p:cNvPicPr preferRelativeResize="0"/>
          <p:nvPr/>
        </p:nvPicPr>
        <p:blipFill rotWithShape="1">
          <a:blip r:embed="rId3">
            <a:alphaModFix/>
          </a:blip>
          <a:srcRect b="15359" l="3361" r="3667" t="8426"/>
          <a:stretch/>
        </p:blipFill>
        <p:spPr>
          <a:xfrm>
            <a:off x="0" y="0"/>
            <a:ext cx="12192000" cy="6858001"/>
          </a:xfrm>
          <a:prstGeom prst="rect">
            <a:avLst/>
          </a:prstGeom>
          <a:noFill/>
          <a:ln>
            <a:noFill/>
          </a:ln>
        </p:spPr>
      </p:pic>
      <p:sp>
        <p:nvSpPr>
          <p:cNvPr id="217" name="Google Shape;217;p17"/>
          <p:cNvSpPr txBox="1"/>
          <p:nvPr/>
        </p:nvSpPr>
        <p:spPr>
          <a:xfrm>
            <a:off x="231375" y="234650"/>
            <a:ext cx="183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latin typeface="Calibri"/>
                <a:ea typeface="Calibri"/>
                <a:cs typeface="Calibri"/>
                <a:sym typeface="Calibri"/>
              </a:rPr>
              <a:t>TERIMA KASIH KEPADA</a:t>
            </a:r>
            <a:endParaRPr b="1" sz="1200">
              <a:latin typeface="Calibri"/>
              <a:ea typeface="Calibri"/>
              <a:cs typeface="Calibri"/>
              <a:sym typeface="Calibri"/>
            </a:endParaRPr>
          </a:p>
        </p:txBody>
      </p:sp>
      <p:sp>
        <p:nvSpPr>
          <p:cNvPr id="218" name="Google Shape;218;p17"/>
          <p:cNvSpPr txBox="1"/>
          <p:nvPr/>
        </p:nvSpPr>
        <p:spPr>
          <a:xfrm>
            <a:off x="231375" y="589550"/>
            <a:ext cx="5562600" cy="268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300">
                <a:solidFill>
                  <a:schemeClr val="dk1"/>
                </a:solidFill>
                <a:latin typeface="Calibri"/>
                <a:ea typeface="Calibri"/>
                <a:cs typeface="Calibri"/>
                <a:sym typeface="Calibri"/>
              </a:rPr>
              <a:t>Dominggus Liman		Kepala Desa Utitiutuan</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300">
                <a:solidFill>
                  <a:schemeClr val="dk1"/>
                </a:solidFill>
                <a:latin typeface="Calibri"/>
                <a:ea typeface="Calibri"/>
                <a:cs typeface="Calibri"/>
                <a:sym typeface="Calibri"/>
              </a:rPr>
              <a:t>Keluarga Bapak Matias Bissilisin, Keluarga Bapak Marthen Dominggus Solet, Keluarga Bapak Sam Lasi, Keluarga Bapak Calvin Masa, Keluarga Bapak Permenas Pully, Keluarga Bapak Abimelek Lote, Keluarga Bapak Eratus Batu</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300">
                <a:solidFill>
                  <a:schemeClr val="dk1"/>
                </a:solidFill>
                <a:latin typeface="Calibri"/>
                <a:ea typeface="Calibri"/>
                <a:cs typeface="Calibri"/>
                <a:sym typeface="Calibri"/>
              </a:rPr>
              <a:t>Seluruh Warga Desa Utitiutuan, Pulau Semau , Kabupaten Kupang NTT</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b="1" lang="en-US" sz="1300">
                <a:solidFill>
                  <a:schemeClr val="dk1"/>
                </a:solidFill>
                <a:latin typeface="Calibri"/>
                <a:ea typeface="Calibri"/>
                <a:cs typeface="Calibri"/>
                <a:sym typeface="Calibri"/>
              </a:rPr>
              <a:t>YAYASAN  PIKUL</a:t>
            </a:r>
            <a:endParaRPr b="1"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300">
                <a:solidFill>
                  <a:schemeClr val="dk1"/>
                </a:solidFill>
                <a:latin typeface="Calibri"/>
                <a:ea typeface="Calibri"/>
                <a:cs typeface="Calibri"/>
                <a:sym typeface="Calibri"/>
              </a:rPr>
              <a:t>Pantoro Tri Kuswardono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300">
                <a:solidFill>
                  <a:schemeClr val="dk1"/>
                </a:solidFill>
                <a:latin typeface="Calibri"/>
                <a:ea typeface="Calibri"/>
                <a:cs typeface="Calibri"/>
                <a:sym typeface="Calibri"/>
              </a:rPr>
              <a:t>Adriana Nomleni		</a:t>
            </a:r>
            <a:endParaRPr sz="1200">
              <a:solidFill>
                <a:schemeClr val="dk1"/>
              </a:solidFill>
            </a:endParaRPr>
          </a:p>
        </p:txBody>
      </p:sp>
      <p:sp>
        <p:nvSpPr>
          <p:cNvPr id="219" name="Google Shape;219;p17"/>
          <p:cNvSpPr txBox="1"/>
          <p:nvPr/>
        </p:nvSpPr>
        <p:spPr>
          <a:xfrm>
            <a:off x="6457350" y="234650"/>
            <a:ext cx="4986900" cy="3376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US" sz="1300">
                <a:solidFill>
                  <a:schemeClr val="dk1"/>
                </a:solidFill>
                <a:latin typeface="Calibri"/>
                <a:ea typeface="Calibri"/>
                <a:cs typeface="Calibri"/>
                <a:sym typeface="Calibri"/>
              </a:rPr>
              <a:t>GEF SGP Indonesia – Terasmitra</a:t>
            </a:r>
            <a:endParaRPr b="1"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Meinar Sapto Wulan	Zainal Arifin</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Dwi Lestari Rahardiani	Y Purwanto</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Hery Budiarto		Ikatri Meynar Sihombing</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Laksmi Dhewanthi		Mathias Ola</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Julia Kalmirah		Yani Witjaksono</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Martha Tilaar			Adinindyah Arya Wisnutama</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Heru Wardhana		Dicky Lopulalan</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Fransiskus Welirang		Wiraswasti Yuliani</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Soegiono Dharmatjipto	Fitria Werdiningsih</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Latipah Hendarti		Revi Bestari</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Brigita Isworo    		Anton Sri Probiyantono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Agus Prabowo		Brigitta Dewanti</a:t>
            </a:r>
            <a:endParaRPr sz="1300">
              <a:solidFill>
                <a:schemeClr val="dk1"/>
              </a:solidFill>
              <a:latin typeface="Calibri"/>
              <a:ea typeface="Calibri"/>
              <a:cs typeface="Calibri"/>
              <a:sym typeface="Calibri"/>
            </a:endParaRPr>
          </a:p>
        </p:txBody>
      </p:sp>
      <p:sp>
        <p:nvSpPr>
          <p:cNvPr id="220" name="Google Shape;220;p17"/>
          <p:cNvSpPr txBox="1"/>
          <p:nvPr/>
        </p:nvSpPr>
        <p:spPr>
          <a:xfrm>
            <a:off x="5176050" y="3944825"/>
            <a:ext cx="1281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latin typeface="Calibri"/>
                <a:ea typeface="Calibri"/>
                <a:cs typeface="Calibri"/>
                <a:sym typeface="Calibri"/>
              </a:rPr>
              <a:t>SUPPORTED BY</a:t>
            </a:r>
            <a:endParaRPr b="1" sz="1200">
              <a:latin typeface="Calibri"/>
              <a:ea typeface="Calibri"/>
              <a:cs typeface="Calibri"/>
              <a:sym typeface="Calibri"/>
            </a:endParaRPr>
          </a:p>
        </p:txBody>
      </p:sp>
      <p:pic>
        <p:nvPicPr>
          <p:cNvPr id="221" name="Google Shape;221;p17"/>
          <p:cNvPicPr preferRelativeResize="0"/>
          <p:nvPr/>
        </p:nvPicPr>
        <p:blipFill rotWithShape="1">
          <a:blip r:embed="rId4">
            <a:alphaModFix/>
          </a:blip>
          <a:srcRect b="0" l="0" r="0" t="0"/>
          <a:stretch/>
        </p:blipFill>
        <p:spPr>
          <a:xfrm>
            <a:off x="2583452" y="4603123"/>
            <a:ext cx="2211598" cy="1564699"/>
          </a:xfrm>
          <a:prstGeom prst="rect">
            <a:avLst/>
          </a:prstGeom>
          <a:noFill/>
          <a:ln>
            <a:noFill/>
          </a:ln>
        </p:spPr>
      </p:pic>
      <p:pic>
        <p:nvPicPr>
          <p:cNvPr id="222" name="Google Shape;222;p17"/>
          <p:cNvPicPr preferRelativeResize="0"/>
          <p:nvPr/>
        </p:nvPicPr>
        <p:blipFill rotWithShape="1">
          <a:blip r:embed="rId5">
            <a:alphaModFix/>
          </a:blip>
          <a:srcRect b="0" l="0" r="0" t="0"/>
          <a:stretch/>
        </p:blipFill>
        <p:spPr>
          <a:xfrm>
            <a:off x="5544375" y="4725076"/>
            <a:ext cx="4362624" cy="1111100"/>
          </a:xfrm>
          <a:prstGeom prst="rect">
            <a:avLst/>
          </a:prstGeom>
          <a:noFill/>
          <a:ln>
            <a:noFill/>
          </a:ln>
        </p:spPr>
      </p:pic>
      <p:sp>
        <p:nvSpPr>
          <p:cNvPr id="223" name="Google Shape;223;p17"/>
          <p:cNvSpPr txBox="1"/>
          <p:nvPr/>
        </p:nvSpPr>
        <p:spPr>
          <a:xfrm>
            <a:off x="2769300" y="6088575"/>
            <a:ext cx="1839900" cy="384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300">
                <a:solidFill>
                  <a:schemeClr val="dk1"/>
                </a:solidFill>
                <a:latin typeface="Calibri"/>
                <a:ea typeface="Calibri"/>
                <a:cs typeface="Calibri"/>
                <a:sym typeface="Calibri"/>
              </a:rPr>
              <a:t>PT Martina Bertho TBK</a:t>
            </a:r>
            <a:endParaRPr b="1" sz="1200">
              <a:latin typeface="Calibri"/>
              <a:ea typeface="Calibri"/>
              <a:cs typeface="Calibri"/>
              <a:sym typeface="Calibri"/>
            </a:endParaRPr>
          </a:p>
        </p:txBody>
      </p:sp>
      <p:sp>
        <p:nvSpPr>
          <p:cNvPr id="224" name="Google Shape;224;p17"/>
          <p:cNvSpPr txBox="1"/>
          <p:nvPr/>
        </p:nvSpPr>
        <p:spPr>
          <a:xfrm>
            <a:off x="6805738" y="6088575"/>
            <a:ext cx="1839900" cy="384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300">
                <a:solidFill>
                  <a:schemeClr val="dk1"/>
                </a:solidFill>
                <a:latin typeface="Calibri"/>
                <a:ea typeface="Calibri"/>
                <a:cs typeface="Calibri"/>
                <a:sym typeface="Calibri"/>
              </a:rPr>
              <a:t>PT Bogasari Flour Mills</a:t>
            </a:r>
            <a:endParaRPr b="1" sz="13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18"/>
          <p:cNvPicPr preferRelativeResize="0"/>
          <p:nvPr/>
        </p:nvPicPr>
        <p:blipFill rotWithShape="1">
          <a:blip r:embed="rId3">
            <a:alphaModFix/>
          </a:blip>
          <a:srcRect b="15359" l="3361" r="3667" t="8426"/>
          <a:stretch/>
        </p:blipFill>
        <p:spPr>
          <a:xfrm>
            <a:off x="0" y="0"/>
            <a:ext cx="12192000" cy="6858001"/>
          </a:xfrm>
          <a:prstGeom prst="rect">
            <a:avLst/>
          </a:prstGeom>
          <a:noFill/>
          <a:ln>
            <a:noFill/>
          </a:ln>
        </p:spPr>
      </p:pic>
      <p:pic>
        <p:nvPicPr>
          <p:cNvPr id="230" name="Google Shape;230;p18"/>
          <p:cNvPicPr preferRelativeResize="0"/>
          <p:nvPr/>
        </p:nvPicPr>
        <p:blipFill rotWithShape="1">
          <a:blip r:embed="rId4">
            <a:alphaModFix/>
          </a:blip>
          <a:srcRect b="0" l="0" r="0" t="0"/>
          <a:stretch/>
        </p:blipFill>
        <p:spPr>
          <a:xfrm>
            <a:off x="646175" y="4917800"/>
            <a:ext cx="1048750" cy="1225875"/>
          </a:xfrm>
          <a:prstGeom prst="rect">
            <a:avLst/>
          </a:prstGeom>
          <a:noFill/>
          <a:ln>
            <a:noFill/>
          </a:ln>
        </p:spPr>
      </p:pic>
      <p:pic>
        <p:nvPicPr>
          <p:cNvPr id="231" name="Google Shape;231;p18"/>
          <p:cNvPicPr preferRelativeResize="0"/>
          <p:nvPr/>
        </p:nvPicPr>
        <p:blipFill rotWithShape="1">
          <a:blip r:embed="rId5">
            <a:alphaModFix/>
          </a:blip>
          <a:srcRect b="0" l="15687" r="17787" t="0"/>
          <a:stretch/>
        </p:blipFill>
        <p:spPr>
          <a:xfrm>
            <a:off x="4706600" y="4511875"/>
            <a:ext cx="1355574" cy="2037725"/>
          </a:xfrm>
          <a:prstGeom prst="rect">
            <a:avLst/>
          </a:prstGeom>
          <a:noFill/>
          <a:ln>
            <a:noFill/>
          </a:ln>
        </p:spPr>
      </p:pic>
      <p:pic>
        <p:nvPicPr>
          <p:cNvPr id="232" name="Google Shape;232;p18"/>
          <p:cNvPicPr preferRelativeResize="0"/>
          <p:nvPr/>
        </p:nvPicPr>
        <p:blipFill rotWithShape="1">
          <a:blip r:embed="rId6">
            <a:alphaModFix/>
          </a:blip>
          <a:srcRect b="41084" l="7436" r="9590" t="37983"/>
          <a:stretch/>
        </p:blipFill>
        <p:spPr>
          <a:xfrm>
            <a:off x="6279525" y="5229975"/>
            <a:ext cx="2535447" cy="452000"/>
          </a:xfrm>
          <a:prstGeom prst="rect">
            <a:avLst/>
          </a:prstGeom>
          <a:noFill/>
          <a:ln>
            <a:noFill/>
          </a:ln>
        </p:spPr>
      </p:pic>
      <p:pic>
        <p:nvPicPr>
          <p:cNvPr id="233" name="Google Shape;233;p18"/>
          <p:cNvPicPr preferRelativeResize="0"/>
          <p:nvPr/>
        </p:nvPicPr>
        <p:blipFill rotWithShape="1">
          <a:blip r:embed="rId7">
            <a:alphaModFix/>
          </a:blip>
          <a:srcRect b="0" l="0" r="0" t="0"/>
          <a:stretch/>
        </p:blipFill>
        <p:spPr>
          <a:xfrm>
            <a:off x="2097525" y="5106450"/>
            <a:ext cx="2315523" cy="699025"/>
          </a:xfrm>
          <a:prstGeom prst="rect">
            <a:avLst/>
          </a:prstGeom>
          <a:noFill/>
          <a:ln>
            <a:noFill/>
          </a:ln>
        </p:spPr>
      </p:pic>
      <p:grpSp>
        <p:nvGrpSpPr>
          <p:cNvPr id="234" name="Google Shape;234;p18"/>
          <p:cNvGrpSpPr/>
          <p:nvPr/>
        </p:nvGrpSpPr>
        <p:grpSpPr>
          <a:xfrm>
            <a:off x="9073850" y="5170856"/>
            <a:ext cx="2400320" cy="818789"/>
            <a:chOff x="9073850" y="5170856"/>
            <a:chExt cx="2400320" cy="818789"/>
          </a:xfrm>
        </p:grpSpPr>
        <p:pic>
          <p:nvPicPr>
            <p:cNvPr id="235" name="Google Shape;235;p18"/>
            <p:cNvPicPr preferRelativeResize="0"/>
            <p:nvPr/>
          </p:nvPicPr>
          <p:blipFill rotWithShape="1">
            <a:blip r:embed="rId8">
              <a:alphaModFix/>
            </a:blip>
            <a:srcRect b="24505" l="0" r="0" t="0"/>
            <a:stretch/>
          </p:blipFill>
          <p:spPr>
            <a:xfrm>
              <a:off x="9073850" y="5170856"/>
              <a:ext cx="2377200" cy="555793"/>
            </a:xfrm>
            <a:prstGeom prst="rect">
              <a:avLst/>
            </a:prstGeom>
            <a:noFill/>
            <a:ln>
              <a:noFill/>
            </a:ln>
          </p:spPr>
        </p:pic>
        <p:sp>
          <p:nvSpPr>
            <p:cNvPr id="236" name="Google Shape;236;p18"/>
            <p:cNvSpPr txBox="1"/>
            <p:nvPr/>
          </p:nvSpPr>
          <p:spPr>
            <a:xfrm>
              <a:off x="9096970" y="5589446"/>
              <a:ext cx="237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C      A      P      T      U      R      E</a:t>
              </a:r>
              <a:endParaRPr b="1">
                <a:latin typeface="Calibri"/>
                <a:ea typeface="Calibri"/>
                <a:cs typeface="Calibri"/>
                <a:sym typeface="Calibri"/>
              </a:endParaRPr>
            </a:p>
          </p:txBody>
        </p:sp>
      </p:grpSp>
      <p:sp>
        <p:nvSpPr>
          <p:cNvPr id="237" name="Google Shape;237;p18"/>
          <p:cNvSpPr txBox="1"/>
          <p:nvPr/>
        </p:nvSpPr>
        <p:spPr>
          <a:xfrm>
            <a:off x="489850" y="496725"/>
            <a:ext cx="2146800" cy="554100"/>
          </a:xfrm>
          <a:prstGeom prst="rect">
            <a:avLst/>
          </a:prstGeom>
          <a:solidFill>
            <a:schemeClr val="dk1">
              <a:alpha val="2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Merriweather"/>
                <a:ea typeface="Merriweather"/>
                <a:cs typeface="Merriweather"/>
                <a:sym typeface="Merriweather"/>
              </a:rPr>
              <a:t>CONTACT</a:t>
            </a:r>
            <a:endParaRPr sz="3000">
              <a:latin typeface="Merriweather"/>
              <a:ea typeface="Merriweather"/>
              <a:cs typeface="Merriweather"/>
              <a:sym typeface="Merriweather"/>
            </a:endParaRPr>
          </a:p>
        </p:txBody>
      </p:sp>
      <p:sp>
        <p:nvSpPr>
          <p:cNvPr id="238" name="Google Shape;238;p18"/>
          <p:cNvSpPr txBox="1"/>
          <p:nvPr/>
        </p:nvSpPr>
        <p:spPr>
          <a:xfrm>
            <a:off x="524075" y="1161313"/>
            <a:ext cx="5633400" cy="153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t>PRODUSER</a:t>
            </a:r>
            <a:endParaRPr sz="1200"/>
          </a:p>
          <a:p>
            <a:pPr indent="0" lvl="0" marL="0" rtl="0" algn="ctr">
              <a:spcBef>
                <a:spcPts val="0"/>
              </a:spcBef>
              <a:spcAft>
                <a:spcPts val="0"/>
              </a:spcAft>
              <a:buNone/>
            </a:pPr>
            <a:r>
              <a:rPr lang="en-US" sz="1200"/>
              <a:t>Robertus Wahyu Dewanto</a:t>
            </a:r>
            <a:endParaRPr sz="1200"/>
          </a:p>
          <a:p>
            <a:pPr indent="0" lvl="0" marL="0" rtl="0" algn="ctr">
              <a:spcBef>
                <a:spcPts val="0"/>
              </a:spcBef>
              <a:spcAft>
                <a:spcPts val="0"/>
              </a:spcAft>
              <a:buNone/>
            </a:pPr>
            <a:r>
              <a:rPr lang="en-US" sz="1200" u="sng">
                <a:solidFill>
                  <a:schemeClr val="hlink"/>
                </a:solidFill>
                <a:hlinkClick r:id="rId9"/>
              </a:rPr>
              <a:t>robbywahyu@motioncapture.id</a:t>
            </a:r>
            <a:endParaRPr sz="1200"/>
          </a:p>
          <a:p>
            <a:pPr indent="0" lvl="0" marL="0" rtl="0" algn="ctr">
              <a:spcBef>
                <a:spcPts val="0"/>
              </a:spcBef>
              <a:spcAft>
                <a:spcPts val="0"/>
              </a:spcAft>
              <a:buNone/>
            </a:pPr>
            <a:r>
              <a:rPr lang="en-US" sz="1200"/>
              <a:t>+62 821 81506058</a:t>
            </a:r>
            <a:endParaRPr sz="1200"/>
          </a:p>
          <a:p>
            <a:pPr indent="0" lvl="0" marL="2286000" rtl="0" algn="l">
              <a:lnSpc>
                <a:spcPct val="115000"/>
              </a:lnSpc>
              <a:spcBef>
                <a:spcPts val="0"/>
              </a:spcBef>
              <a:spcAft>
                <a:spcPts val="0"/>
              </a:spcAft>
              <a:buClr>
                <a:schemeClr val="dk1"/>
              </a:buClr>
              <a:buSzPts val="1100"/>
              <a:buFont typeface="Arial"/>
              <a:buNone/>
            </a:pPr>
            <a:r>
              <a:rPr lang="en-US" sz="1200">
                <a:solidFill>
                  <a:schemeClr val="dk1"/>
                </a:solidFill>
              </a:rPr>
              <a:t>  A</a:t>
            </a:r>
            <a:r>
              <a:rPr lang="en-US" sz="1200">
                <a:solidFill>
                  <a:schemeClr val="dk1"/>
                </a:solidFill>
              </a:rPr>
              <a:t>ddress</a:t>
            </a:r>
            <a:endParaRPr sz="12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n-US" sz="1200">
                <a:solidFill>
                  <a:schemeClr val="dk1"/>
                </a:solidFill>
              </a:rPr>
              <a:t>Jl G no 79 Srengseng Kembangan Jakarta Barat 11630</a:t>
            </a:r>
            <a:endParaRPr sz="12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n-US" sz="1200">
                <a:solidFill>
                  <a:schemeClr val="dk1"/>
                </a:solidFill>
              </a:rPr>
              <a:t>Indonesia</a:t>
            </a:r>
            <a:endParaRPr sz="1200"/>
          </a:p>
        </p:txBody>
      </p:sp>
      <p:sp>
        <p:nvSpPr>
          <p:cNvPr id="239" name="Google Shape;239;p18"/>
          <p:cNvSpPr txBox="1"/>
          <p:nvPr/>
        </p:nvSpPr>
        <p:spPr>
          <a:xfrm>
            <a:off x="6326925" y="1161325"/>
            <a:ext cx="5484000" cy="153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t>SUTRADARA</a:t>
            </a:r>
            <a:endParaRPr sz="1200"/>
          </a:p>
          <a:p>
            <a:pPr indent="0" lvl="0" marL="0" rtl="0" algn="ctr">
              <a:spcBef>
                <a:spcPts val="0"/>
              </a:spcBef>
              <a:spcAft>
                <a:spcPts val="0"/>
              </a:spcAft>
              <a:buNone/>
            </a:pPr>
            <a:r>
              <a:rPr lang="en-US" sz="1200"/>
              <a:t>Muhammad Ariyansyah Oramahi</a:t>
            </a:r>
            <a:endParaRPr sz="1200"/>
          </a:p>
          <a:p>
            <a:pPr indent="0" lvl="0" marL="0" rtl="0" algn="ctr">
              <a:spcBef>
                <a:spcPts val="0"/>
              </a:spcBef>
              <a:spcAft>
                <a:spcPts val="0"/>
              </a:spcAft>
              <a:buNone/>
            </a:pPr>
            <a:r>
              <a:rPr lang="en-US" sz="1200" u="sng">
                <a:solidFill>
                  <a:schemeClr val="hlink"/>
                </a:solidFill>
                <a:hlinkClick r:id="rId10"/>
              </a:rPr>
              <a:t>arieoramahi@motioncapture.id</a:t>
            </a:r>
            <a:endParaRPr sz="1200"/>
          </a:p>
          <a:p>
            <a:pPr indent="0" lvl="0" marL="0" rtl="0" algn="ctr">
              <a:spcBef>
                <a:spcPts val="0"/>
              </a:spcBef>
              <a:spcAft>
                <a:spcPts val="0"/>
              </a:spcAft>
              <a:buNone/>
            </a:pPr>
            <a:r>
              <a:rPr lang="en-US" sz="1200"/>
              <a:t>+62 816 1987934</a:t>
            </a:r>
            <a:endParaRPr sz="1200"/>
          </a:p>
          <a:p>
            <a:pPr indent="457200" lvl="0" marL="1828800" rtl="0" algn="l">
              <a:lnSpc>
                <a:spcPct val="115000"/>
              </a:lnSpc>
              <a:spcBef>
                <a:spcPts val="0"/>
              </a:spcBef>
              <a:spcAft>
                <a:spcPts val="0"/>
              </a:spcAft>
              <a:buClr>
                <a:schemeClr val="dk1"/>
              </a:buClr>
              <a:buSzPts val="1100"/>
              <a:buFont typeface="Arial"/>
              <a:buNone/>
            </a:pPr>
            <a:r>
              <a:rPr lang="en-US" sz="1200">
                <a:solidFill>
                  <a:schemeClr val="dk1"/>
                </a:solidFill>
              </a:rPr>
              <a:t>Address</a:t>
            </a:r>
            <a:endParaRPr sz="12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n-US" sz="1200">
                <a:solidFill>
                  <a:schemeClr val="dk1"/>
                </a:solidFill>
              </a:rPr>
              <a:t>Puri Primacom Residence Blok C1A Cinangka Sawangan Depok 16516</a:t>
            </a:r>
            <a:endParaRPr sz="12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n-US" sz="1200">
                <a:solidFill>
                  <a:schemeClr val="dk1"/>
                </a:solidFill>
              </a:rPr>
              <a:t>Jawa Barat - Indonesia</a:t>
            </a:r>
            <a:endParaRPr sz="1200"/>
          </a:p>
        </p:txBody>
      </p:sp>
      <p:sp>
        <p:nvSpPr>
          <p:cNvPr id="240" name="Google Shape;240;p18"/>
          <p:cNvSpPr txBox="1"/>
          <p:nvPr/>
        </p:nvSpPr>
        <p:spPr>
          <a:xfrm>
            <a:off x="646175" y="2804800"/>
            <a:ext cx="5389200" cy="158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rPr>
              <a:t>TERASMITRA</a:t>
            </a:r>
            <a:endParaRPr sz="1200">
              <a:solidFill>
                <a:schemeClr val="dk1"/>
              </a:solidFill>
            </a:endParaRPr>
          </a:p>
          <a:p>
            <a:pPr indent="0" lvl="0" marL="0" rtl="0" algn="ctr">
              <a:spcBef>
                <a:spcPts val="0"/>
              </a:spcBef>
              <a:spcAft>
                <a:spcPts val="0"/>
              </a:spcAft>
              <a:buClr>
                <a:schemeClr val="dk1"/>
              </a:buClr>
              <a:buSzPts val="1100"/>
              <a:buFont typeface="Arial"/>
              <a:buNone/>
            </a:pPr>
            <a:r>
              <a:rPr lang="en-US" sz="1200">
                <a:solidFill>
                  <a:schemeClr val="dk1"/>
                </a:solidFill>
              </a:rPr>
              <a:t>Meinar Sapto</a:t>
            </a:r>
            <a:endParaRPr sz="1200">
              <a:solidFill>
                <a:schemeClr val="dk1"/>
              </a:solidFill>
            </a:endParaRPr>
          </a:p>
          <a:p>
            <a:pPr indent="0" lvl="0" marL="0" rtl="0" algn="ctr">
              <a:lnSpc>
                <a:spcPct val="115000"/>
              </a:lnSpc>
              <a:spcBef>
                <a:spcPts val="0"/>
              </a:spcBef>
              <a:spcAft>
                <a:spcPts val="0"/>
              </a:spcAft>
              <a:buNone/>
            </a:pPr>
            <a:r>
              <a:rPr lang="en-US" sz="1200" u="sng">
                <a:solidFill>
                  <a:schemeClr val="hlink"/>
                </a:solidFill>
                <a:hlinkClick r:id="rId11"/>
              </a:rPr>
              <a:t>terasmitraconnect@gmail.com</a:t>
            </a:r>
            <a:endParaRPr sz="12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n-US" sz="1200">
                <a:solidFill>
                  <a:schemeClr val="dk1"/>
                </a:solidFill>
              </a:rPr>
              <a:t>+62 856 7341 172 </a:t>
            </a:r>
            <a:endParaRPr sz="1200">
              <a:solidFill>
                <a:schemeClr val="dk1"/>
              </a:solidFill>
            </a:endParaRPr>
          </a:p>
          <a:p>
            <a:pPr indent="457200" lvl="0" marL="1828800" rtl="0" algn="l">
              <a:lnSpc>
                <a:spcPct val="115000"/>
              </a:lnSpc>
              <a:spcBef>
                <a:spcPts val="0"/>
              </a:spcBef>
              <a:spcAft>
                <a:spcPts val="0"/>
              </a:spcAft>
              <a:buNone/>
            </a:pPr>
            <a:r>
              <a:rPr lang="en-US" sz="1200">
                <a:solidFill>
                  <a:schemeClr val="dk1"/>
                </a:solidFill>
              </a:rPr>
              <a:t>Address</a:t>
            </a:r>
            <a:endParaRPr sz="1200">
              <a:solidFill>
                <a:schemeClr val="dk1"/>
              </a:solidFill>
            </a:endParaRPr>
          </a:p>
          <a:p>
            <a:pPr indent="0" lvl="0" marL="0" rtl="0" algn="ctr">
              <a:lnSpc>
                <a:spcPct val="115000"/>
              </a:lnSpc>
              <a:spcBef>
                <a:spcPts val="0"/>
              </a:spcBef>
              <a:spcAft>
                <a:spcPts val="0"/>
              </a:spcAft>
              <a:buNone/>
            </a:pPr>
            <a:r>
              <a:rPr lang="en-US" sz="1200">
                <a:solidFill>
                  <a:schemeClr val="dk1"/>
                </a:solidFill>
              </a:rPr>
              <a:t>Jl Bacang II No.8 Kramat Pela Kebayoran Baru Jakarta Selatan 12130</a:t>
            </a:r>
            <a:endParaRPr sz="1200">
              <a:solidFill>
                <a:schemeClr val="dk1"/>
              </a:solidFill>
            </a:endParaRPr>
          </a:p>
          <a:p>
            <a:pPr indent="0" lvl="0" marL="0" rtl="0" algn="ctr">
              <a:lnSpc>
                <a:spcPct val="115000"/>
              </a:lnSpc>
              <a:spcBef>
                <a:spcPts val="0"/>
              </a:spcBef>
              <a:spcAft>
                <a:spcPts val="0"/>
              </a:spcAft>
              <a:buNone/>
            </a:pPr>
            <a:r>
              <a:rPr lang="en-US" sz="1200">
                <a:solidFill>
                  <a:schemeClr val="dk1"/>
                </a:solidFill>
              </a:rPr>
              <a:t>Indonesia</a:t>
            </a:r>
            <a:endParaRPr>
              <a:latin typeface="Calibri"/>
              <a:ea typeface="Calibri"/>
              <a:cs typeface="Calibri"/>
              <a:sym typeface="Calibri"/>
            </a:endParaRPr>
          </a:p>
        </p:txBody>
      </p:sp>
      <p:sp>
        <p:nvSpPr>
          <p:cNvPr id="241" name="Google Shape;241;p18"/>
          <p:cNvSpPr txBox="1"/>
          <p:nvPr/>
        </p:nvSpPr>
        <p:spPr>
          <a:xfrm>
            <a:off x="6374325" y="2790988"/>
            <a:ext cx="5389200" cy="1616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rPr>
              <a:t>GEF SGP Indonesia</a:t>
            </a:r>
            <a:endParaRPr sz="1200">
              <a:solidFill>
                <a:schemeClr val="dk1"/>
              </a:solidFill>
            </a:endParaRPr>
          </a:p>
          <a:p>
            <a:pPr indent="0" lvl="0" marL="0" rtl="0" algn="ctr">
              <a:lnSpc>
                <a:spcPct val="115000"/>
              </a:lnSpc>
              <a:spcBef>
                <a:spcPts val="0"/>
              </a:spcBef>
              <a:spcAft>
                <a:spcPts val="0"/>
              </a:spcAft>
              <a:buNone/>
            </a:pPr>
            <a:r>
              <a:rPr lang="en-US" sz="1200">
                <a:solidFill>
                  <a:schemeClr val="dk1"/>
                </a:solidFill>
              </a:rPr>
              <a:t>Catharina Dwihastarini</a:t>
            </a:r>
            <a:endParaRPr sz="1200">
              <a:solidFill>
                <a:schemeClr val="dk1"/>
              </a:solidFill>
            </a:endParaRPr>
          </a:p>
          <a:p>
            <a:pPr indent="0" lvl="0" marL="0" rtl="0" algn="ctr">
              <a:lnSpc>
                <a:spcPct val="115000"/>
              </a:lnSpc>
              <a:spcBef>
                <a:spcPts val="0"/>
              </a:spcBef>
              <a:spcAft>
                <a:spcPts val="0"/>
              </a:spcAft>
              <a:buNone/>
            </a:pPr>
            <a:r>
              <a:rPr lang="en-US" sz="1200">
                <a:solidFill>
                  <a:schemeClr val="dk1"/>
                </a:solidFill>
              </a:rPr>
              <a:t>dwihastarini@sgp-indonesia.org</a:t>
            </a:r>
            <a:endParaRPr sz="1200">
              <a:solidFill>
                <a:schemeClr val="dk1"/>
              </a:solidFill>
            </a:endParaRPr>
          </a:p>
          <a:p>
            <a:pPr indent="0" lvl="0" marL="0" rtl="0" algn="ctr">
              <a:lnSpc>
                <a:spcPct val="115000"/>
              </a:lnSpc>
              <a:spcBef>
                <a:spcPts val="0"/>
              </a:spcBef>
              <a:spcAft>
                <a:spcPts val="0"/>
              </a:spcAft>
              <a:buNone/>
            </a:pPr>
            <a:r>
              <a:rPr lang="en-US" sz="1200">
                <a:solidFill>
                  <a:schemeClr val="dk1"/>
                </a:solidFill>
              </a:rPr>
              <a:t>+62 815 11034358</a:t>
            </a:r>
            <a:endParaRPr sz="1200">
              <a:solidFill>
                <a:schemeClr val="dk1"/>
              </a:solidFill>
            </a:endParaRPr>
          </a:p>
          <a:p>
            <a:pPr indent="0" lvl="0" marL="0" rtl="0" algn="ctr">
              <a:lnSpc>
                <a:spcPct val="115000"/>
              </a:lnSpc>
              <a:spcBef>
                <a:spcPts val="0"/>
              </a:spcBef>
              <a:spcAft>
                <a:spcPts val="0"/>
              </a:spcAft>
              <a:buNone/>
            </a:pPr>
            <a:r>
              <a:rPr lang="en-US" sz="1200">
                <a:solidFill>
                  <a:schemeClr val="dk1"/>
                </a:solidFill>
              </a:rPr>
              <a:t>Address</a:t>
            </a:r>
            <a:endParaRPr sz="1200">
              <a:solidFill>
                <a:schemeClr val="dk1"/>
              </a:solidFill>
            </a:endParaRPr>
          </a:p>
          <a:p>
            <a:pPr indent="0" lvl="0" marL="0" rtl="0" algn="ctr">
              <a:lnSpc>
                <a:spcPct val="115000"/>
              </a:lnSpc>
              <a:spcBef>
                <a:spcPts val="0"/>
              </a:spcBef>
              <a:spcAft>
                <a:spcPts val="0"/>
              </a:spcAft>
              <a:buNone/>
            </a:pPr>
            <a:r>
              <a:rPr lang="en-US" sz="1200">
                <a:solidFill>
                  <a:schemeClr val="dk1"/>
                </a:solidFill>
              </a:rPr>
              <a:t>Jl Bacang II No.8 Kramat Pela Kebayoran Baru Jakarta Selatan 12130</a:t>
            </a:r>
            <a:endParaRPr sz="1200">
              <a:solidFill>
                <a:schemeClr val="dk1"/>
              </a:solidFill>
            </a:endParaRPr>
          </a:p>
          <a:p>
            <a:pPr indent="0" lvl="0" marL="0" rtl="0" algn="ctr">
              <a:lnSpc>
                <a:spcPct val="115000"/>
              </a:lnSpc>
              <a:spcBef>
                <a:spcPts val="0"/>
              </a:spcBef>
              <a:spcAft>
                <a:spcPts val="0"/>
              </a:spcAft>
              <a:buNone/>
            </a:pPr>
            <a:r>
              <a:rPr lang="en-US" sz="1200">
                <a:solidFill>
                  <a:schemeClr val="dk1"/>
                </a:solidFill>
              </a:rPr>
              <a:t>Indonesia</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20"/>
          <p:cNvPicPr preferRelativeResize="0"/>
          <p:nvPr/>
        </p:nvPicPr>
        <p:blipFill rotWithShape="1">
          <a:blip r:embed="rId3">
            <a:alphaModFix/>
          </a:blip>
          <a:srcRect b="17375" l="3876" r="23019" t="16832"/>
          <a:stretch/>
        </p:blipFill>
        <p:spPr>
          <a:xfrm>
            <a:off x="1" y="0"/>
            <a:ext cx="12192000" cy="6857999"/>
          </a:xfrm>
          <a:prstGeom prst="rect">
            <a:avLst/>
          </a:prstGeom>
          <a:noFill/>
          <a:ln>
            <a:noFill/>
          </a:ln>
        </p:spPr>
      </p:pic>
      <p:pic>
        <p:nvPicPr>
          <p:cNvPr id="247" name="Google Shape;247;p20"/>
          <p:cNvPicPr preferRelativeResize="0"/>
          <p:nvPr/>
        </p:nvPicPr>
        <p:blipFill rotWithShape="1">
          <a:blip r:embed="rId4">
            <a:alphaModFix/>
          </a:blip>
          <a:srcRect b="-55309" l="-122770" r="122770" t="55309"/>
          <a:stretch/>
        </p:blipFill>
        <p:spPr>
          <a:xfrm>
            <a:off x="517525" y="3894500"/>
            <a:ext cx="3429000" cy="3429000"/>
          </a:xfrm>
          <a:prstGeom prst="rect">
            <a:avLst/>
          </a:prstGeom>
          <a:noFill/>
          <a:ln>
            <a:noFill/>
          </a:ln>
        </p:spPr>
      </p:pic>
      <p:grpSp>
        <p:nvGrpSpPr>
          <p:cNvPr id="248" name="Google Shape;248;p20"/>
          <p:cNvGrpSpPr/>
          <p:nvPr/>
        </p:nvGrpSpPr>
        <p:grpSpPr>
          <a:xfrm>
            <a:off x="7136200" y="6283025"/>
            <a:ext cx="1804106" cy="400200"/>
            <a:chOff x="7136200" y="6283025"/>
            <a:chExt cx="1804106" cy="400200"/>
          </a:xfrm>
        </p:grpSpPr>
        <p:pic>
          <p:nvPicPr>
            <p:cNvPr id="249" name="Google Shape;249;p20"/>
            <p:cNvPicPr preferRelativeResize="0"/>
            <p:nvPr/>
          </p:nvPicPr>
          <p:blipFill rotWithShape="1">
            <a:blip r:embed="rId5">
              <a:alphaModFix/>
            </a:blip>
            <a:srcRect b="25374" l="26722" r="25719" t="25716"/>
            <a:stretch/>
          </p:blipFill>
          <p:spPr>
            <a:xfrm>
              <a:off x="7136200" y="6316625"/>
              <a:ext cx="323700" cy="333000"/>
            </a:xfrm>
            <a:prstGeom prst="roundRect">
              <a:avLst>
                <a:gd fmla="val 16667" name="adj"/>
              </a:avLst>
            </a:prstGeom>
            <a:noFill/>
            <a:ln>
              <a:noFill/>
            </a:ln>
          </p:spPr>
        </p:pic>
        <p:sp>
          <p:nvSpPr>
            <p:cNvPr id="250" name="Google Shape;250;p20"/>
            <p:cNvSpPr txBox="1"/>
            <p:nvPr/>
          </p:nvSpPr>
          <p:spPr>
            <a:xfrm>
              <a:off x="7425306" y="6283025"/>
              <a:ext cx="15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sejengkalmovie</a:t>
              </a:r>
              <a:endParaRPr>
                <a:solidFill>
                  <a:schemeClr val="lt1"/>
                </a:solidFill>
              </a:endParaRPr>
            </a:p>
          </p:txBody>
        </p:sp>
      </p:grpSp>
      <p:grpSp>
        <p:nvGrpSpPr>
          <p:cNvPr id="251" name="Google Shape;251;p20"/>
          <p:cNvGrpSpPr/>
          <p:nvPr/>
        </p:nvGrpSpPr>
        <p:grpSpPr>
          <a:xfrm>
            <a:off x="9125375" y="6283025"/>
            <a:ext cx="2763927" cy="400200"/>
            <a:chOff x="2648375" y="6283025"/>
            <a:chExt cx="2763927" cy="400200"/>
          </a:xfrm>
        </p:grpSpPr>
        <p:pic>
          <p:nvPicPr>
            <p:cNvPr id="252" name="Google Shape;252;p20"/>
            <p:cNvPicPr preferRelativeResize="0"/>
            <p:nvPr/>
          </p:nvPicPr>
          <p:blipFill rotWithShape="1">
            <a:blip r:embed="rId6">
              <a:alphaModFix/>
            </a:blip>
            <a:srcRect b="3703" l="3584" r="4028" t="3703"/>
            <a:stretch/>
          </p:blipFill>
          <p:spPr>
            <a:xfrm>
              <a:off x="2648375" y="6320978"/>
              <a:ext cx="323700" cy="324300"/>
            </a:xfrm>
            <a:prstGeom prst="roundRect">
              <a:avLst>
                <a:gd fmla="val 16667" name="adj"/>
              </a:avLst>
            </a:prstGeom>
            <a:noFill/>
            <a:ln>
              <a:noFill/>
            </a:ln>
          </p:spPr>
        </p:pic>
        <p:sp>
          <p:nvSpPr>
            <p:cNvPr id="253" name="Google Shape;253;p20"/>
            <p:cNvSpPr txBox="1"/>
            <p:nvPr/>
          </p:nvSpPr>
          <p:spPr>
            <a:xfrm>
              <a:off x="2951102" y="6283025"/>
              <a:ext cx="246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sejengkalmovie@gmail.com</a:t>
              </a:r>
              <a:endParaRPr>
                <a:solidFill>
                  <a:schemeClr val="lt1"/>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2"/>
          <p:cNvPicPr preferRelativeResize="0"/>
          <p:nvPr>
            <p:ph idx="1" type="body"/>
          </p:nvPr>
        </p:nvPicPr>
        <p:blipFill rotWithShape="1">
          <a:blip r:embed="rId3">
            <a:alphaModFix/>
          </a:blip>
          <a:srcRect b="16282" l="15830" r="9763" t="16612"/>
          <a:stretch/>
        </p:blipFill>
        <p:spPr>
          <a:xfrm>
            <a:off x="-1" y="-12229"/>
            <a:ext cx="12192000" cy="6872194"/>
          </a:xfrm>
          <a:prstGeom prst="rect">
            <a:avLst/>
          </a:prstGeom>
          <a:noFill/>
          <a:ln>
            <a:noFill/>
          </a:ln>
        </p:spPr>
      </p:pic>
      <p:sp>
        <p:nvSpPr>
          <p:cNvPr id="92" name="Google Shape;92;p2"/>
          <p:cNvSpPr txBox="1"/>
          <p:nvPr/>
        </p:nvSpPr>
        <p:spPr>
          <a:xfrm>
            <a:off x="9916276" y="1143575"/>
            <a:ext cx="1983900" cy="554100"/>
          </a:xfrm>
          <a:prstGeom prst="rect">
            <a:avLst/>
          </a:prstGeom>
          <a:solidFill>
            <a:schemeClr val="dk1">
              <a:alpha val="2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Merriweather"/>
                <a:ea typeface="Merriweather"/>
                <a:cs typeface="Merriweather"/>
                <a:sym typeface="Merriweather"/>
              </a:rPr>
              <a:t>LOGLINE</a:t>
            </a:r>
            <a:endParaRPr sz="3000">
              <a:latin typeface="Merriweather"/>
              <a:ea typeface="Merriweather"/>
              <a:cs typeface="Merriweather"/>
              <a:sym typeface="Merriweather"/>
            </a:endParaRPr>
          </a:p>
        </p:txBody>
      </p:sp>
      <p:sp>
        <p:nvSpPr>
          <p:cNvPr id="93" name="Google Shape;93;p2"/>
          <p:cNvSpPr txBox="1"/>
          <p:nvPr/>
        </p:nvSpPr>
        <p:spPr>
          <a:xfrm>
            <a:off x="7389975" y="2053375"/>
            <a:ext cx="4510200" cy="1471500"/>
          </a:xfrm>
          <a:prstGeom prst="rect">
            <a:avLst/>
          </a:prstGeom>
          <a:solidFill>
            <a:schemeClr val="dk1">
              <a:alpha val="26666"/>
            </a:schemeClr>
          </a:solid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SzPts val="1100"/>
              <a:buNone/>
            </a:pPr>
            <a:r>
              <a:rPr lang="en-US" sz="1600">
                <a:solidFill>
                  <a:srgbClr val="FFFFFF"/>
                </a:solidFill>
                <a:latin typeface="Merriweather"/>
                <a:ea typeface="Merriweather"/>
                <a:cs typeface="Merriweather"/>
                <a:sym typeface="Merriweather"/>
              </a:rPr>
              <a:t>Cerita seorang anak laki-laki yang harus berhadapan langsung dengan ayah kandungnya sendiri dalam melawan stigma diskriminasi gender di sebuah pulau terpencil.</a:t>
            </a:r>
            <a:endParaRPr sz="1600">
              <a:solidFill>
                <a:schemeClr val="lt1"/>
              </a:solidFill>
              <a:latin typeface="Merriweather"/>
              <a:ea typeface="Merriweather"/>
              <a:cs typeface="Merriweather"/>
              <a:sym typeface="Merriweath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3"/>
          <p:cNvPicPr preferRelativeResize="0"/>
          <p:nvPr/>
        </p:nvPicPr>
        <p:blipFill rotWithShape="1">
          <a:blip r:embed="rId3">
            <a:alphaModFix/>
          </a:blip>
          <a:srcRect b="15359" l="3361" r="3667" t="8426"/>
          <a:stretch/>
        </p:blipFill>
        <p:spPr>
          <a:xfrm>
            <a:off x="0" y="0"/>
            <a:ext cx="12192000" cy="6853414"/>
          </a:xfrm>
          <a:prstGeom prst="rect">
            <a:avLst/>
          </a:prstGeom>
          <a:noFill/>
          <a:ln>
            <a:noFill/>
          </a:ln>
        </p:spPr>
      </p:pic>
      <p:pic>
        <p:nvPicPr>
          <p:cNvPr id="99" name="Google Shape;99;p3"/>
          <p:cNvPicPr preferRelativeResize="0"/>
          <p:nvPr/>
        </p:nvPicPr>
        <p:blipFill rotWithShape="1">
          <a:blip r:embed="rId4">
            <a:alphaModFix/>
          </a:blip>
          <a:srcRect b="0" l="6535" r="17425" t="0"/>
          <a:stretch/>
        </p:blipFill>
        <p:spPr>
          <a:xfrm>
            <a:off x="0" y="0"/>
            <a:ext cx="12192000" cy="6853414"/>
          </a:xfrm>
          <a:prstGeom prst="rect">
            <a:avLst/>
          </a:prstGeom>
          <a:noFill/>
          <a:ln>
            <a:noFill/>
          </a:ln>
        </p:spPr>
      </p:pic>
      <p:sp>
        <p:nvSpPr>
          <p:cNvPr id="100" name="Google Shape;100;p3"/>
          <p:cNvSpPr txBox="1"/>
          <p:nvPr/>
        </p:nvSpPr>
        <p:spPr>
          <a:xfrm>
            <a:off x="273625" y="2745575"/>
            <a:ext cx="2199600" cy="554100"/>
          </a:xfrm>
          <a:prstGeom prst="rect">
            <a:avLst/>
          </a:prstGeom>
          <a:solidFill>
            <a:schemeClr val="dk1">
              <a:alpha val="2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Merriweather"/>
                <a:ea typeface="Merriweather"/>
                <a:cs typeface="Merriweather"/>
                <a:sym typeface="Merriweather"/>
              </a:rPr>
              <a:t>SYNOPSIS</a:t>
            </a:r>
            <a:endParaRPr sz="3000">
              <a:latin typeface="Merriweather"/>
              <a:ea typeface="Merriweather"/>
              <a:cs typeface="Merriweather"/>
              <a:sym typeface="Merriweather"/>
            </a:endParaRPr>
          </a:p>
        </p:txBody>
      </p:sp>
      <p:sp>
        <p:nvSpPr>
          <p:cNvPr id="101" name="Google Shape;101;p3"/>
          <p:cNvSpPr txBox="1"/>
          <p:nvPr/>
        </p:nvSpPr>
        <p:spPr>
          <a:xfrm>
            <a:off x="273625" y="3700000"/>
            <a:ext cx="5497200" cy="2037900"/>
          </a:xfrm>
          <a:prstGeom prst="rect">
            <a:avLst/>
          </a:prstGeom>
          <a:solidFill>
            <a:schemeClr val="dk1">
              <a:alpha val="28627"/>
            </a:schemeClr>
          </a:solid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SzPts val="1100"/>
              <a:buNone/>
            </a:pPr>
            <a:r>
              <a:rPr lang="en-US" sz="1600">
                <a:solidFill>
                  <a:schemeClr val="lt1"/>
                </a:solidFill>
                <a:latin typeface="Merriweather"/>
                <a:ea typeface="Merriweather"/>
                <a:cs typeface="Merriweather"/>
                <a:sym typeface="Merriweather"/>
              </a:rPr>
              <a:t>Kisah perjalanan seorang MENAS dalam melawan stigma diskriminasi gender dalam budaya tenun di belahan timur Indonesia.  Kecintaannya kepada mendiang Ibunya membuatnya harus berhadapan langsung dengan sang Ayah yang selama ini memegang teguh adat tanah kelahirannya yang telah mengakar dari generasi ke generasi.</a:t>
            </a:r>
            <a:endParaRPr sz="1600">
              <a:solidFill>
                <a:schemeClr val="lt1"/>
              </a:solidFill>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6"/>
          <p:cNvPicPr preferRelativeResize="0"/>
          <p:nvPr>
            <p:ph idx="1" type="body"/>
          </p:nvPr>
        </p:nvPicPr>
        <p:blipFill rotWithShape="1">
          <a:blip r:embed="rId3">
            <a:alphaModFix/>
          </a:blip>
          <a:srcRect b="16065" l="26169" r="-27111" t="17486"/>
          <a:stretch/>
        </p:blipFill>
        <p:spPr>
          <a:xfrm>
            <a:off x="0" y="0"/>
            <a:ext cx="16669062" cy="6858000"/>
          </a:xfrm>
          <a:prstGeom prst="rect">
            <a:avLst/>
          </a:prstGeom>
          <a:noFill/>
          <a:ln>
            <a:noFill/>
          </a:ln>
        </p:spPr>
      </p:pic>
      <p:sp>
        <p:nvSpPr>
          <p:cNvPr id="107" name="Google Shape;107;p6"/>
          <p:cNvSpPr txBox="1"/>
          <p:nvPr/>
        </p:nvSpPr>
        <p:spPr>
          <a:xfrm>
            <a:off x="269350" y="447375"/>
            <a:ext cx="5241600" cy="554100"/>
          </a:xfrm>
          <a:prstGeom prst="rect">
            <a:avLst/>
          </a:prstGeom>
          <a:solidFill>
            <a:schemeClr val="dk1">
              <a:alpha val="2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Merriweather"/>
                <a:ea typeface="Merriweather"/>
                <a:cs typeface="Merriweather"/>
                <a:sym typeface="Merriweather"/>
              </a:rPr>
              <a:t>DIRECTOR’S STATEMENT</a:t>
            </a:r>
            <a:endParaRPr sz="3000">
              <a:latin typeface="Merriweather"/>
              <a:ea typeface="Merriweather"/>
              <a:cs typeface="Merriweather"/>
              <a:sym typeface="Merriweather"/>
            </a:endParaRPr>
          </a:p>
        </p:txBody>
      </p:sp>
      <p:sp>
        <p:nvSpPr>
          <p:cNvPr id="108" name="Google Shape;108;p6"/>
          <p:cNvSpPr txBox="1"/>
          <p:nvPr/>
        </p:nvSpPr>
        <p:spPr>
          <a:xfrm>
            <a:off x="5807525" y="1292350"/>
            <a:ext cx="5896200" cy="4779300"/>
          </a:xfrm>
          <a:prstGeom prst="rect">
            <a:avLst/>
          </a:prstGeom>
          <a:solidFill>
            <a:schemeClr val="dk1">
              <a:alpha val="17647"/>
            </a:schemeClr>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500">
                <a:solidFill>
                  <a:schemeClr val="lt1"/>
                </a:solidFill>
                <a:latin typeface="Merriweather"/>
                <a:ea typeface="Merriweather"/>
                <a:cs typeface="Merriweather"/>
                <a:sym typeface="Merriweather"/>
              </a:rPr>
              <a:t>Fenomena ini benar-benar mengusik pikiran saya semenjak pertama kali saya disodorkan ide cerita film ini yang menurut saya penting untuk diceritakan kepada orang banyak. Sebuah cerita fiksi, seorang MENAS anak semata wayang dari pasangan mama ESTER dan bapak ALFRED yang berjuang untuk menyelesaikan kain tenun karya ibunya yang memang disiapkan untuk menutupi jenazahnya sendiri karena memang ibunya sudah menyangka bahwa umurnya tidak panjang lagi, menjadi kendaraan untuk menyampaikan bagaimana fenomena ini telah memberikan implikasi sedemikian rupa pada tatanan kehidupan dan tatanan budaya masyarakat pulau Semau.</a:t>
            </a:r>
            <a:endParaRPr sz="1500">
              <a:solidFill>
                <a:schemeClr val="lt1"/>
              </a:solidFill>
              <a:latin typeface="Merriweather"/>
              <a:ea typeface="Merriweather"/>
              <a:cs typeface="Merriweather"/>
              <a:sym typeface="Merriweather"/>
            </a:endParaRPr>
          </a:p>
          <a:p>
            <a:pPr indent="0" lvl="0" marL="0" marR="0" rtl="0" algn="just">
              <a:spcBef>
                <a:spcPts val="0"/>
              </a:spcBef>
              <a:spcAft>
                <a:spcPts val="0"/>
              </a:spcAft>
              <a:buNone/>
            </a:pPr>
            <a:r>
              <a:t/>
            </a:r>
            <a:endParaRPr sz="1500">
              <a:solidFill>
                <a:schemeClr val="lt1"/>
              </a:solidFill>
              <a:latin typeface="Merriweather"/>
              <a:ea typeface="Merriweather"/>
              <a:cs typeface="Merriweather"/>
              <a:sym typeface="Merriweather"/>
            </a:endParaRPr>
          </a:p>
          <a:p>
            <a:pPr indent="0" lvl="0" marL="0" rtl="0" algn="just">
              <a:lnSpc>
                <a:spcPct val="90000"/>
              </a:lnSpc>
              <a:spcBef>
                <a:spcPts val="0"/>
              </a:spcBef>
              <a:spcAft>
                <a:spcPts val="0"/>
              </a:spcAft>
              <a:buClr>
                <a:schemeClr val="lt1"/>
              </a:buClr>
              <a:buSzPts val="1800"/>
              <a:buFont typeface="Cutive"/>
              <a:buNone/>
            </a:pPr>
            <a:r>
              <a:rPr lang="en-US" sz="1500">
                <a:solidFill>
                  <a:schemeClr val="lt1"/>
                </a:solidFill>
                <a:latin typeface="Merriweather"/>
                <a:ea typeface="Merriweather"/>
                <a:cs typeface="Merriweather"/>
                <a:sym typeface="Merriweather"/>
              </a:rPr>
              <a:t>Film ini tidak bermaksud untuk mengusik tatanan budaya yang sudah mengakar begitu lama pada masyarakat pulau Semau. Namun saya berharap film ini dapat diterima sebagai bentuk cinta saya kepada sebuah pulau kecil yang sangat indah di ujung timur Indonesia dan masyarakatnya yang telah begitu baik menerima saya layaknya keluarga mereka sendiri untuk bisa berkarya dan bercerita. </a:t>
            </a:r>
            <a:endParaRPr sz="1500">
              <a:solidFill>
                <a:schemeClr val="lt1"/>
              </a:solidFill>
              <a:latin typeface="Merriweather"/>
              <a:ea typeface="Merriweather"/>
              <a:cs typeface="Merriweather"/>
              <a:sym typeface="Merriweather"/>
            </a:endParaRPr>
          </a:p>
          <a:p>
            <a:pPr indent="0" lvl="0" marL="0" marR="0" rtl="0" algn="just">
              <a:spcBef>
                <a:spcPts val="0"/>
              </a:spcBef>
              <a:spcAft>
                <a:spcPts val="0"/>
              </a:spcAft>
              <a:buNone/>
            </a:pPr>
            <a:r>
              <a:t/>
            </a:r>
            <a:endParaRPr sz="1500">
              <a:solidFill>
                <a:schemeClr val="lt1"/>
              </a:solidFill>
              <a:latin typeface="Merriweather"/>
              <a:ea typeface="Merriweather"/>
              <a:cs typeface="Merriweather"/>
              <a:sym typeface="Merriweather"/>
            </a:endParaRPr>
          </a:p>
        </p:txBody>
      </p:sp>
      <p:sp>
        <p:nvSpPr>
          <p:cNvPr id="109" name="Google Shape;109;p6"/>
          <p:cNvSpPr txBox="1"/>
          <p:nvPr/>
        </p:nvSpPr>
        <p:spPr>
          <a:xfrm>
            <a:off x="786425" y="1954475"/>
            <a:ext cx="6661500" cy="7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10" name="Google Shape;110;p6"/>
          <p:cNvSpPr txBox="1"/>
          <p:nvPr/>
        </p:nvSpPr>
        <p:spPr>
          <a:xfrm>
            <a:off x="269350" y="1292350"/>
            <a:ext cx="4764600" cy="2724300"/>
          </a:xfrm>
          <a:prstGeom prst="rect">
            <a:avLst/>
          </a:prstGeom>
          <a:solidFill>
            <a:schemeClr val="dk1">
              <a:alpha val="17650"/>
            </a:schemeClr>
          </a:solid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500">
                <a:solidFill>
                  <a:schemeClr val="lt1"/>
                </a:solidFill>
                <a:latin typeface="Merriweather"/>
                <a:ea typeface="Merriweather"/>
                <a:cs typeface="Merriweather"/>
                <a:sym typeface="Merriweather"/>
              </a:rPr>
              <a:t>Kearifan lokal di sebuah tempat yang biasanya memiliki nilai budaya dan kemanusiaan terkadang dapat menimbulkan fenomena atau bahkan sebuah stigma. Seperti halnya berkembangnya sebuah anggapan yang melekat secara turun temurun pada masyarakat pulau Semau di provinsi Nusa Tenggara Timur, Indonesia dimana budaya menenun menjadi tabu bagi kaum pria. Tidak hanya bisa dipertanyakan kelelakiannya, bahkan bisa beresiko menjadi orang yang terbuang.</a:t>
            </a:r>
            <a:endParaRPr sz="1500">
              <a:latin typeface="Calibri"/>
              <a:ea typeface="Calibri"/>
              <a:cs typeface="Calibri"/>
              <a:sym typeface="Calibri"/>
            </a:endParaRPr>
          </a:p>
        </p:txBody>
      </p:sp>
      <p:sp>
        <p:nvSpPr>
          <p:cNvPr id="111" name="Google Shape;111;p6"/>
          <p:cNvSpPr txBox="1"/>
          <p:nvPr/>
        </p:nvSpPr>
        <p:spPr>
          <a:xfrm>
            <a:off x="10131724" y="6071650"/>
            <a:ext cx="1572000" cy="338700"/>
          </a:xfrm>
          <a:prstGeom prst="rect">
            <a:avLst/>
          </a:prstGeom>
          <a:solidFill>
            <a:schemeClr val="dk1">
              <a:alpha val="2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Merriweather"/>
                <a:ea typeface="Merriweather"/>
                <a:cs typeface="Merriweather"/>
                <a:sym typeface="Merriweather"/>
              </a:rPr>
              <a:t>Arie Oramahi</a:t>
            </a:r>
            <a:endParaRPr sz="1600">
              <a:solidFill>
                <a:schemeClr val="dk1"/>
              </a:solidFill>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8"/>
          <p:cNvPicPr preferRelativeResize="0"/>
          <p:nvPr>
            <p:ph idx="1" type="body"/>
          </p:nvPr>
        </p:nvPicPr>
        <p:blipFill rotWithShape="1">
          <a:blip r:embed="rId3">
            <a:alphaModFix/>
          </a:blip>
          <a:srcRect b="1" l="11517" r="14057" t="1654"/>
          <a:stretch/>
        </p:blipFill>
        <p:spPr>
          <a:xfrm>
            <a:off x="0" y="-262751"/>
            <a:ext cx="12192000" cy="6858000"/>
          </a:xfrm>
          <a:prstGeom prst="rect">
            <a:avLst/>
          </a:prstGeom>
          <a:noFill/>
          <a:ln>
            <a:noFill/>
          </a:ln>
        </p:spPr>
      </p:pic>
      <p:sp>
        <p:nvSpPr>
          <p:cNvPr id="117" name="Google Shape;117;p8"/>
          <p:cNvSpPr txBox="1"/>
          <p:nvPr/>
        </p:nvSpPr>
        <p:spPr>
          <a:xfrm>
            <a:off x="339075" y="157000"/>
            <a:ext cx="7742100" cy="554100"/>
          </a:xfrm>
          <a:prstGeom prst="rect">
            <a:avLst/>
          </a:prstGeom>
          <a:solidFill>
            <a:schemeClr val="dk1">
              <a:alpha val="2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Merriweather"/>
                <a:ea typeface="Merriweather"/>
                <a:cs typeface="Merriweather"/>
                <a:sym typeface="Merriweather"/>
              </a:rPr>
              <a:t>EXECUTIVE PRODUCER’S STATEMENT</a:t>
            </a:r>
            <a:endParaRPr sz="3000">
              <a:latin typeface="Merriweather"/>
              <a:ea typeface="Merriweather"/>
              <a:cs typeface="Merriweather"/>
              <a:sym typeface="Merriweather"/>
            </a:endParaRPr>
          </a:p>
        </p:txBody>
      </p:sp>
      <p:sp>
        <p:nvSpPr>
          <p:cNvPr id="118" name="Google Shape;118;p8"/>
          <p:cNvSpPr txBox="1"/>
          <p:nvPr/>
        </p:nvSpPr>
        <p:spPr>
          <a:xfrm>
            <a:off x="3888375" y="944675"/>
            <a:ext cx="7742100" cy="50424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US" sz="1200">
                <a:solidFill>
                  <a:srgbClr val="FFFFFF"/>
                </a:solidFill>
                <a:latin typeface="Merriweather"/>
                <a:ea typeface="Merriweather"/>
                <a:cs typeface="Merriweather"/>
                <a:sym typeface="Merriweather"/>
              </a:rPr>
              <a:t>Film  Sejengkal, </a:t>
            </a:r>
            <a:r>
              <a:rPr i="1" lang="en-US" sz="1200">
                <a:solidFill>
                  <a:srgbClr val="FFFFFF"/>
                </a:solidFill>
                <a:latin typeface="Merriweather"/>
                <a:ea typeface="Merriweather"/>
                <a:cs typeface="Merriweather"/>
                <a:sym typeface="Merriweather"/>
              </a:rPr>
              <a:t>A Little Twist</a:t>
            </a:r>
            <a:r>
              <a:rPr lang="en-US" sz="1200">
                <a:solidFill>
                  <a:srgbClr val="FFFFFF"/>
                </a:solidFill>
                <a:latin typeface="Merriweather"/>
                <a:ea typeface="Merriweather"/>
                <a:cs typeface="Merriweather"/>
                <a:sym typeface="Merriweather"/>
              </a:rPr>
              <a:t> bukan sekadar film pendek biasa. Film ini sarat dengan simbol kehidupan masyarakat di belahan timur Indonesia. Dalam cerita berdurasi 30 menit, kita diajak  menziarahi cara hidup masyarakat dalam mengelola kekayaan alam dan tantangan yang dihadapinya.</a:t>
            </a:r>
            <a:endParaRPr sz="12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None/>
            </a:pPr>
            <a:r>
              <a:rPr lang="en-US" sz="1200">
                <a:solidFill>
                  <a:srgbClr val="FFFFFF"/>
                </a:solidFill>
                <a:latin typeface="Merriweather"/>
                <a:ea typeface="Merriweather"/>
                <a:cs typeface="Merriweather"/>
                <a:sym typeface="Merriweather"/>
              </a:rPr>
              <a:t> </a:t>
            </a:r>
            <a:endParaRPr sz="12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None/>
            </a:pPr>
            <a:r>
              <a:rPr lang="en-US" sz="1200">
                <a:solidFill>
                  <a:srgbClr val="FFFFFF"/>
                </a:solidFill>
                <a:latin typeface="Merriweather"/>
                <a:ea typeface="Merriweather"/>
                <a:cs typeface="Merriweather"/>
                <a:sym typeface="Merriweather"/>
              </a:rPr>
              <a:t>Tokoh Manu  menyimbolkan pelabelan atau penandaan (</a:t>
            </a:r>
            <a:r>
              <a:rPr i="1" lang="en-US" sz="1200">
                <a:solidFill>
                  <a:srgbClr val="FFFFFF"/>
                </a:solidFill>
                <a:latin typeface="Merriweather"/>
                <a:ea typeface="Merriweather"/>
                <a:cs typeface="Merriweather"/>
                <a:sym typeface="Merriweather"/>
              </a:rPr>
              <a:t>stereotype</a:t>
            </a:r>
            <a:r>
              <a:rPr lang="en-US" sz="1200">
                <a:solidFill>
                  <a:srgbClr val="FFFFFF"/>
                </a:solidFill>
                <a:latin typeface="Merriweather"/>
                <a:ea typeface="Merriweather"/>
                <a:cs typeface="Merriweather"/>
                <a:sym typeface="Merriweather"/>
              </a:rPr>
              <a:t>)  masyarakat setempat. Pelabelan ini mengakibatkan dirinya dikucilkan dalam kehidupan bermasyarakat. Lain halnya dengan Menas, seorang anak muda yang sangat cinta pada Ibunya, merupakan simbol perlawanan terhadap stigma sosial atau pelabelan yang ada di masyarakat. Mereka berdua dipertemukan dalam tenun.</a:t>
            </a:r>
            <a:endParaRPr sz="12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None/>
            </a:pPr>
            <a:r>
              <a:rPr lang="en-US" sz="1200">
                <a:solidFill>
                  <a:srgbClr val="FFFFFF"/>
                </a:solidFill>
                <a:latin typeface="Merriweather"/>
                <a:ea typeface="Merriweather"/>
                <a:cs typeface="Merriweather"/>
                <a:sym typeface="Merriweather"/>
              </a:rPr>
              <a:t> </a:t>
            </a:r>
            <a:endParaRPr sz="12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None/>
            </a:pPr>
            <a:r>
              <a:rPr lang="en-US" sz="1200">
                <a:solidFill>
                  <a:srgbClr val="FFFFFF"/>
                </a:solidFill>
                <a:latin typeface="Merriweather"/>
                <a:ea typeface="Merriweather"/>
                <a:cs typeface="Merriweather"/>
                <a:sym typeface="Merriweather"/>
              </a:rPr>
              <a:t>Melalui tenun, cerita pun mengalir. Proses perwarnaan alam pada tenun merupakan simbol bagaimana kehidupan manusia itu berwarna sesuai dengan keinginan yang mewarnainya. Saat mewarnai, penenun memasukan semua jiwa dan rasanya sehingga menghasilkan warna-warna yang beragam. Tenun Semau dalam film ini tidak hanya berfungsi sebagai produk kebudayaan setempat tetapi menjadi menjadi ruang bercerita dan menghubungkan tokoh-tokoh dalam film tersebut. Tenun sekaligus juga digunakan oleh tokoh-tokohnya menjadi media perlawanan terhadap stigma sosial. </a:t>
            </a:r>
            <a:endParaRPr sz="12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None/>
            </a:pPr>
            <a:r>
              <a:rPr lang="en-US" sz="1200">
                <a:solidFill>
                  <a:srgbClr val="FFFFFF"/>
                </a:solidFill>
                <a:latin typeface="Merriweather"/>
                <a:ea typeface="Merriweather"/>
                <a:cs typeface="Merriweather"/>
                <a:sym typeface="Merriweather"/>
              </a:rPr>
              <a:t> </a:t>
            </a:r>
            <a:endParaRPr sz="12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None/>
            </a:pPr>
            <a:r>
              <a:rPr lang="en-US" sz="1200">
                <a:solidFill>
                  <a:srgbClr val="FFFFFF"/>
                </a:solidFill>
                <a:latin typeface="Merriweather"/>
                <a:ea typeface="Merriweather"/>
                <a:cs typeface="Merriweather"/>
                <a:sym typeface="Merriweather"/>
              </a:rPr>
              <a:t>Singkatnya, film ini bukanlah cerita kepahlawanan. Bukan cerita yang menggurui. Film ini bercerita mengenai manusia, alam, dan hubungan di antara mereka. Saya bangga menjadi bagian dalam pembuatan film ini.</a:t>
            </a:r>
            <a:endParaRPr sz="12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None/>
            </a:pPr>
            <a:r>
              <a:t/>
            </a:r>
            <a:endParaRPr sz="1200">
              <a:solidFill>
                <a:srgbClr val="FFFFFF"/>
              </a:solidFill>
              <a:latin typeface="Merriweather"/>
              <a:ea typeface="Merriweather"/>
              <a:cs typeface="Merriweather"/>
              <a:sym typeface="Merriweather"/>
            </a:endParaRPr>
          </a:p>
          <a:p>
            <a:pPr indent="0" lvl="0" marL="5486400" rtl="0" algn="just">
              <a:lnSpc>
                <a:spcPct val="115000"/>
              </a:lnSpc>
              <a:spcBef>
                <a:spcPts val="0"/>
              </a:spcBef>
              <a:spcAft>
                <a:spcPts val="0"/>
              </a:spcAft>
              <a:buNone/>
            </a:pPr>
            <a:r>
              <a:rPr lang="en-US" sz="1200">
                <a:solidFill>
                  <a:srgbClr val="FFFFFF"/>
                </a:solidFill>
                <a:latin typeface="Merriweather"/>
                <a:ea typeface="Merriweather"/>
                <a:cs typeface="Merriweather"/>
                <a:sym typeface="Merriweather"/>
              </a:rPr>
              <a:t>        Catharina Dwihastarini</a:t>
            </a:r>
            <a:endParaRPr sz="1200">
              <a:solidFill>
                <a:srgbClr val="FFFFFF"/>
              </a:solidFill>
              <a:latin typeface="Merriweather"/>
              <a:ea typeface="Merriweather"/>
              <a:cs typeface="Merriweather"/>
              <a:sym typeface="Merriweath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9"/>
          <p:cNvPicPr preferRelativeResize="0"/>
          <p:nvPr/>
        </p:nvPicPr>
        <p:blipFill rotWithShape="1">
          <a:blip r:embed="rId3">
            <a:alphaModFix/>
          </a:blip>
          <a:srcRect b="17014" l="16820" r="9106" t="16319"/>
          <a:stretch/>
        </p:blipFill>
        <p:spPr>
          <a:xfrm>
            <a:off x="1" y="0"/>
            <a:ext cx="12192000" cy="6858000"/>
          </a:xfrm>
          <a:prstGeom prst="rect">
            <a:avLst/>
          </a:prstGeom>
          <a:noFill/>
          <a:ln>
            <a:noFill/>
          </a:ln>
        </p:spPr>
      </p:pic>
      <p:sp>
        <p:nvSpPr>
          <p:cNvPr id="124" name="Google Shape;124;p9"/>
          <p:cNvSpPr txBox="1"/>
          <p:nvPr/>
        </p:nvSpPr>
        <p:spPr>
          <a:xfrm>
            <a:off x="377375" y="488925"/>
            <a:ext cx="5451900" cy="554100"/>
          </a:xfrm>
          <a:prstGeom prst="rect">
            <a:avLst/>
          </a:prstGeom>
          <a:solidFill>
            <a:schemeClr val="dk1">
              <a:alpha val="2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Merriweather"/>
                <a:ea typeface="Merriweather"/>
                <a:cs typeface="Merriweather"/>
                <a:sym typeface="Merriweather"/>
              </a:rPr>
              <a:t>PRODUCER’S STATEMENT</a:t>
            </a:r>
            <a:endParaRPr sz="3000">
              <a:latin typeface="Merriweather"/>
              <a:ea typeface="Merriweather"/>
              <a:cs typeface="Merriweather"/>
              <a:sym typeface="Merriweather"/>
            </a:endParaRPr>
          </a:p>
        </p:txBody>
      </p:sp>
      <p:sp>
        <p:nvSpPr>
          <p:cNvPr id="125" name="Google Shape;125;p9"/>
          <p:cNvSpPr txBox="1"/>
          <p:nvPr/>
        </p:nvSpPr>
        <p:spPr>
          <a:xfrm>
            <a:off x="377372" y="1231721"/>
            <a:ext cx="11449800" cy="5048700"/>
          </a:xfrm>
          <a:prstGeom prst="rect">
            <a:avLst/>
          </a:prstGeom>
          <a:solidFill>
            <a:schemeClr val="dk1">
              <a:alpha val="20000"/>
            </a:schemeClr>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400">
                <a:solidFill>
                  <a:schemeClr val="lt1"/>
                </a:solidFill>
                <a:latin typeface="Merriweather"/>
                <a:ea typeface="Merriweather"/>
                <a:cs typeface="Merriweather"/>
                <a:sym typeface="Merriweather"/>
              </a:rPr>
              <a:t>Ketidakadilan. Ini mungkin sebuah kata yang tepat ketika cerita film ini dibentuk. Ketidakadilan yang dibentuk atas dasar </a:t>
            </a:r>
            <a:r>
              <a:rPr i="1" lang="en-US" sz="1400">
                <a:solidFill>
                  <a:schemeClr val="lt1"/>
                </a:solidFill>
                <a:latin typeface="Merriweather"/>
                <a:ea typeface="Merriweather"/>
                <a:cs typeface="Merriweather"/>
                <a:sym typeface="Merriweather"/>
              </a:rPr>
              <a:t>statement</a:t>
            </a:r>
            <a:r>
              <a:rPr lang="en-US" sz="1400">
                <a:solidFill>
                  <a:schemeClr val="lt1"/>
                </a:solidFill>
                <a:latin typeface="Merriweather"/>
                <a:ea typeface="Merriweather"/>
                <a:cs typeface="Merriweather"/>
                <a:sym typeface="Merriweather"/>
              </a:rPr>
              <a:t> di masyarakat bahwa kaum laki-laki akan disebut “nona” atau “banci” karena menenun adalah milik kaum perempuan. Seharusnya dalam menjaga hasil budaya yang kini sudah mulai tersingkirkan oleh modernisasi dan kapitalisasi besar yang kini sukar untuk dibendung, </a:t>
            </a:r>
            <a:r>
              <a:rPr lang="en-US">
                <a:solidFill>
                  <a:schemeClr val="lt1"/>
                </a:solidFill>
                <a:latin typeface="Merriweather"/>
                <a:ea typeface="Merriweather"/>
                <a:cs typeface="Merriweather"/>
                <a:sym typeface="Merriweather"/>
              </a:rPr>
              <a:t>k</a:t>
            </a:r>
            <a:r>
              <a:rPr lang="en-US" sz="1400">
                <a:solidFill>
                  <a:schemeClr val="lt1"/>
                </a:solidFill>
                <a:latin typeface="Merriweather"/>
                <a:ea typeface="Merriweather"/>
                <a:cs typeface="Merriweather"/>
                <a:sym typeface="Merriweather"/>
              </a:rPr>
              <a:t>ita perlu menyadarkan masyarakat bahwa usaha besar dalam  mempertahankan hasi</a:t>
            </a:r>
            <a:r>
              <a:rPr lang="en-US">
                <a:solidFill>
                  <a:schemeClr val="lt1"/>
                </a:solidFill>
                <a:latin typeface="Merriweather"/>
                <a:ea typeface="Merriweather"/>
                <a:cs typeface="Merriweather"/>
                <a:sym typeface="Merriweather"/>
              </a:rPr>
              <a:t>l </a:t>
            </a:r>
            <a:r>
              <a:rPr lang="en-US" sz="1400">
                <a:solidFill>
                  <a:schemeClr val="lt1"/>
                </a:solidFill>
                <a:latin typeface="Merriweather"/>
                <a:ea typeface="Merriweather"/>
                <a:cs typeface="Merriweather"/>
                <a:sym typeface="Merriweather"/>
              </a:rPr>
              <a:t>karya budaya merupakan bentuk kerja sama lintas gender. Sudah saatnya kita tidak memikirkan dan merasakan lagi bahwa karya ini milik perempuan atau laki-laki. Saat ini kaum laki-laki dirasa perlu untuk menjaga hasil budayanya walau dianggap janggal dalam komunitas mereka demi kelestarian kain tenun tersebut. </a:t>
            </a:r>
            <a:br>
              <a:rPr lang="en-US" sz="1400">
                <a:solidFill>
                  <a:schemeClr val="lt1"/>
                </a:solidFill>
                <a:latin typeface="Merriweather"/>
                <a:ea typeface="Merriweather"/>
                <a:cs typeface="Merriweather"/>
                <a:sym typeface="Merriweather"/>
              </a:rPr>
            </a:br>
            <a:r>
              <a:rPr lang="en-US" sz="1400">
                <a:solidFill>
                  <a:schemeClr val="lt1"/>
                </a:solidFill>
                <a:latin typeface="Merriweather"/>
                <a:ea typeface="Merriweather"/>
                <a:cs typeface="Merriweather"/>
                <a:sym typeface="Merriweather"/>
              </a:rPr>
              <a:t> </a:t>
            </a:r>
            <a:br>
              <a:rPr lang="en-US" sz="1400">
                <a:solidFill>
                  <a:schemeClr val="lt1"/>
                </a:solidFill>
                <a:latin typeface="Merriweather"/>
                <a:ea typeface="Merriweather"/>
                <a:cs typeface="Merriweather"/>
                <a:sym typeface="Merriweather"/>
              </a:rPr>
            </a:br>
            <a:r>
              <a:rPr lang="en-US" sz="1400">
                <a:solidFill>
                  <a:schemeClr val="lt1"/>
                </a:solidFill>
                <a:latin typeface="Merriweather"/>
                <a:ea typeface="Merriweather"/>
                <a:cs typeface="Merriweather"/>
                <a:sym typeface="Merriweather"/>
              </a:rPr>
              <a:t>Seperti yang terjadi  di Pulau Semau, Kupang – Nusa Tenggara Timu</a:t>
            </a:r>
            <a:r>
              <a:rPr lang="en-US">
                <a:solidFill>
                  <a:schemeClr val="lt1"/>
                </a:solidFill>
                <a:latin typeface="Merriweather"/>
                <a:ea typeface="Merriweather"/>
                <a:cs typeface="Merriweather"/>
                <a:sym typeface="Merriweather"/>
              </a:rPr>
              <a:t>r</a:t>
            </a:r>
            <a:r>
              <a:rPr lang="en-US" sz="1400">
                <a:solidFill>
                  <a:schemeClr val="lt1"/>
                </a:solidFill>
                <a:latin typeface="Merriweather"/>
                <a:ea typeface="Merriweather"/>
                <a:cs typeface="Merriweather"/>
                <a:sym typeface="Merriweather"/>
              </a:rPr>
              <a:t>, kaum muda sudah semakin sedikit yang tertarik untuk belajar menenun. Apalagi ditambah dengan stigma kalau lelaki menenun akan dikonotasikan dengan perempuan. Menenun merupakan sebuah hal yang tabu untuk kaum laki -laki. Hal inilah yang mendasari cerita </a:t>
            </a:r>
            <a:r>
              <a:rPr lang="en-US">
                <a:solidFill>
                  <a:schemeClr val="lt1"/>
                </a:solidFill>
                <a:latin typeface="Merriweather"/>
                <a:ea typeface="Merriweather"/>
                <a:cs typeface="Merriweather"/>
                <a:sym typeface="Merriweather"/>
              </a:rPr>
              <a:t>f</a:t>
            </a:r>
            <a:r>
              <a:rPr lang="en-US" sz="1400">
                <a:solidFill>
                  <a:schemeClr val="lt1"/>
                </a:solidFill>
                <a:latin typeface="Merriweather"/>
                <a:ea typeface="Merriweather"/>
                <a:cs typeface="Merriweather"/>
                <a:sym typeface="Merriweather"/>
              </a:rPr>
              <a:t>ilm Sejengkal, yang memotret perjuangan  seorang anak laki – laki untuk menyelesaikan kain tenun mamanya yang sudah meninggal, tetapi usahanya itu ditentang habis – habisan oleh </a:t>
            </a:r>
            <a:r>
              <a:rPr lang="en-US">
                <a:solidFill>
                  <a:schemeClr val="lt1"/>
                </a:solidFill>
                <a:latin typeface="Merriweather"/>
                <a:ea typeface="Merriweather"/>
                <a:cs typeface="Merriweather"/>
                <a:sym typeface="Merriweather"/>
              </a:rPr>
              <a:t>p</a:t>
            </a:r>
            <a:r>
              <a:rPr lang="en-US" sz="1400">
                <a:solidFill>
                  <a:schemeClr val="lt1"/>
                </a:solidFill>
                <a:latin typeface="Merriweather"/>
                <a:ea typeface="Merriweather"/>
                <a:cs typeface="Merriweather"/>
                <a:sym typeface="Merriweather"/>
              </a:rPr>
              <a:t>apanya.</a:t>
            </a:r>
            <a:br>
              <a:rPr lang="en-US" sz="1400">
                <a:solidFill>
                  <a:schemeClr val="lt1"/>
                </a:solidFill>
                <a:latin typeface="Merriweather"/>
                <a:ea typeface="Merriweather"/>
                <a:cs typeface="Merriweather"/>
                <a:sym typeface="Merriweather"/>
              </a:rPr>
            </a:br>
            <a:r>
              <a:rPr lang="en-US" sz="1400">
                <a:solidFill>
                  <a:schemeClr val="lt1"/>
                </a:solidFill>
                <a:latin typeface="Merriweather"/>
                <a:ea typeface="Merriweather"/>
                <a:cs typeface="Merriweather"/>
                <a:sym typeface="Merriweather"/>
              </a:rPr>
              <a:t> </a:t>
            </a:r>
            <a:br>
              <a:rPr lang="en-US" sz="1400">
                <a:solidFill>
                  <a:schemeClr val="lt1"/>
                </a:solidFill>
                <a:latin typeface="Merriweather"/>
                <a:ea typeface="Merriweather"/>
                <a:cs typeface="Merriweather"/>
                <a:sym typeface="Merriweather"/>
              </a:rPr>
            </a:br>
            <a:r>
              <a:rPr lang="en-US" sz="1400">
                <a:solidFill>
                  <a:schemeClr val="lt1"/>
                </a:solidFill>
                <a:latin typeface="Merriweather"/>
                <a:ea typeface="Merriweather"/>
                <a:cs typeface="Merriweather"/>
                <a:sym typeface="Merriweather"/>
              </a:rPr>
              <a:t>Sebuah pengalaman yang unik dan menarik ketika hampir 80% kru produksi yang terlibat adalah orang asli dari Kupang dan Semau.  Dan mereka semua bekerja keras membantu untuk mewujudkan film ini. </a:t>
            </a:r>
            <a:br>
              <a:rPr lang="en-US" sz="1400">
                <a:solidFill>
                  <a:schemeClr val="lt1"/>
                </a:solidFill>
                <a:latin typeface="Merriweather"/>
                <a:ea typeface="Merriweather"/>
                <a:cs typeface="Merriweather"/>
                <a:sym typeface="Merriweather"/>
              </a:rPr>
            </a:br>
            <a:r>
              <a:rPr lang="en-US" sz="1400">
                <a:solidFill>
                  <a:schemeClr val="lt1"/>
                </a:solidFill>
                <a:latin typeface="Merriweather"/>
                <a:ea typeface="Merriweather"/>
                <a:cs typeface="Merriweather"/>
                <a:sym typeface="Merriweather"/>
              </a:rPr>
              <a:t>Semoga film ini bisa menjadi sebuah bahan refleksi diri kita dan membangun kesadaran bersama, bahwa sebuah nilai yang dipegang teguh turun – temurun di dalam sebuah lingkungan sosial kemasyarakatan terkadang seperti 2 sisi uang logam yang berputar. Ketika putaran itu berhenti maka satu sisi terbuka menghadap ke atas dan satu sisinya lagi akan tertutup menghadap ke bawah. </a:t>
            </a:r>
            <a:br>
              <a:rPr lang="en-US" sz="1400">
                <a:solidFill>
                  <a:schemeClr val="lt1"/>
                </a:solidFill>
                <a:latin typeface="Merriweather"/>
                <a:ea typeface="Merriweather"/>
                <a:cs typeface="Merriweather"/>
                <a:sym typeface="Merriweather"/>
              </a:rPr>
            </a:br>
            <a:endParaRPr sz="1400">
              <a:solidFill>
                <a:schemeClr val="lt1"/>
              </a:solidFill>
              <a:latin typeface="Merriweather"/>
              <a:ea typeface="Merriweather"/>
              <a:cs typeface="Merriweather"/>
              <a:sym typeface="Merriweather"/>
            </a:endParaRPr>
          </a:p>
          <a:p>
            <a:pPr indent="0" lvl="0" marL="0" marR="0" rtl="0" algn="just">
              <a:spcBef>
                <a:spcPts val="0"/>
              </a:spcBef>
              <a:spcAft>
                <a:spcPts val="0"/>
              </a:spcAft>
              <a:buNone/>
            </a:pPr>
            <a:r>
              <a:rPr lang="en-US" sz="1400">
                <a:solidFill>
                  <a:schemeClr val="lt1"/>
                </a:solidFill>
                <a:latin typeface="Merriweather"/>
                <a:ea typeface="Merriweather"/>
                <a:cs typeface="Merriweather"/>
                <a:sym typeface="Merriweather"/>
              </a:rPr>
              <a:t>Dan semoga lewat film ini juga bisa menggugah hati kaum muda Indonesia di mana pun mereka berada untuk tetap melestarikan budaya warisan leluhur, budaya Indonesia, tanpa mengenal </a:t>
            </a:r>
            <a:r>
              <a:rPr lang="en-US">
                <a:solidFill>
                  <a:schemeClr val="lt1"/>
                </a:solidFill>
                <a:latin typeface="Merriweather"/>
                <a:ea typeface="Merriweather"/>
                <a:cs typeface="Merriweather"/>
                <a:sym typeface="Merriweather"/>
              </a:rPr>
              <a:t>kelompok</a:t>
            </a:r>
            <a:r>
              <a:rPr lang="en-US" sz="1400">
                <a:solidFill>
                  <a:schemeClr val="lt1"/>
                </a:solidFill>
                <a:latin typeface="Merriweather"/>
                <a:ea typeface="Merriweather"/>
                <a:cs typeface="Merriweather"/>
                <a:sym typeface="Merriweather"/>
              </a:rPr>
              <a:t> gender.  </a:t>
            </a:r>
            <a:endParaRPr sz="1400">
              <a:solidFill>
                <a:schemeClr val="lt1"/>
              </a:solidFill>
              <a:latin typeface="Merriweather"/>
              <a:ea typeface="Merriweather"/>
              <a:cs typeface="Merriweather"/>
              <a:sym typeface="Merriweather"/>
            </a:endParaRPr>
          </a:p>
        </p:txBody>
      </p:sp>
      <p:sp>
        <p:nvSpPr>
          <p:cNvPr id="126" name="Google Shape;126;p9"/>
          <p:cNvSpPr txBox="1"/>
          <p:nvPr/>
        </p:nvSpPr>
        <p:spPr>
          <a:xfrm>
            <a:off x="8885375" y="6369825"/>
            <a:ext cx="2941800" cy="338700"/>
          </a:xfrm>
          <a:prstGeom prst="rect">
            <a:avLst/>
          </a:prstGeom>
          <a:solidFill>
            <a:schemeClr val="dk1">
              <a:alpha val="2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Merriweather"/>
                <a:ea typeface="Merriweather"/>
                <a:cs typeface="Merriweather"/>
                <a:sym typeface="Merriweather"/>
              </a:rPr>
              <a:t>Robertus Wahyu Dewanto</a:t>
            </a:r>
            <a:endParaRPr sz="1600">
              <a:solidFill>
                <a:schemeClr val="dk1"/>
              </a:solidFill>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10"/>
          <p:cNvPicPr preferRelativeResize="0"/>
          <p:nvPr/>
        </p:nvPicPr>
        <p:blipFill rotWithShape="1">
          <a:blip r:embed="rId3">
            <a:alphaModFix/>
          </a:blip>
          <a:srcRect b="17158" l="10030" r="17108" t="17268"/>
          <a:stretch/>
        </p:blipFill>
        <p:spPr>
          <a:xfrm>
            <a:off x="0" y="0"/>
            <a:ext cx="12192000" cy="6858000"/>
          </a:xfrm>
          <a:prstGeom prst="rect">
            <a:avLst/>
          </a:prstGeom>
          <a:noFill/>
          <a:ln>
            <a:noFill/>
          </a:ln>
        </p:spPr>
      </p:pic>
      <p:sp>
        <p:nvSpPr>
          <p:cNvPr id="132" name="Google Shape;132;p10"/>
          <p:cNvSpPr txBox="1"/>
          <p:nvPr/>
        </p:nvSpPr>
        <p:spPr>
          <a:xfrm>
            <a:off x="178650" y="490375"/>
            <a:ext cx="11834700" cy="4917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US">
                <a:solidFill>
                  <a:srgbClr val="FFFFFF"/>
                </a:solidFill>
                <a:latin typeface="Merriweather"/>
                <a:ea typeface="Merriweather"/>
                <a:cs typeface="Merriweather"/>
                <a:sym typeface="Merriweather"/>
              </a:rPr>
              <a:t>Production of Sejengkal | A Little Twist is a collaboration works between GEF SGP Indonesia with Terasmitra and Motion Capture</a:t>
            </a:r>
            <a:endParaRPr b="1">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t/>
            </a:r>
            <a:endParaRPr b="1" sz="1100">
              <a:solidFill>
                <a:srgbClr val="FFFFFF"/>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100">
                <a:solidFill>
                  <a:srgbClr val="FFFFFF"/>
                </a:solidFill>
                <a:latin typeface="Calibri"/>
                <a:ea typeface="Calibri"/>
                <a:cs typeface="Calibri"/>
                <a:sym typeface="Calibri"/>
              </a:rPr>
              <a:t> </a:t>
            </a:r>
            <a:endParaRPr sz="1100">
              <a:solidFill>
                <a:srgbClr val="FFFFFF"/>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300">
                <a:solidFill>
                  <a:srgbClr val="FFFFFF"/>
                </a:solidFill>
                <a:latin typeface="Merriweather"/>
                <a:ea typeface="Merriweather"/>
                <a:cs typeface="Merriweather"/>
                <a:sym typeface="Merriweather"/>
              </a:rPr>
              <a:t>Beragam cerita menarik ditemukan GEF SGP Indonesia bersama Terasmitra dalam perjalanannya mendampingi wirausaha sosial berbasis komunitas. Komunitas-komunitas ini berjuang untuk tantangan ekonomi serta alam. Mereka juga merancang cerita mereka sendiri dalam menghadapi tantangan ini, dengan cara mereka sendiri, dalam narasi mereka sendiri, dan dalam budaya mereka sendiri. Namun, cerita menarik dan unik tersebut hanya diceritakan melalui media konvensional seperti buku dan laporan kegiatan.</a:t>
            </a:r>
            <a:endParaRPr sz="13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sz="1300">
                <a:solidFill>
                  <a:srgbClr val="FFFFFF"/>
                </a:solidFill>
                <a:latin typeface="Merriweather"/>
                <a:ea typeface="Merriweather"/>
                <a:cs typeface="Merriweather"/>
                <a:sym typeface="Merriweather"/>
              </a:rPr>
              <a:t> </a:t>
            </a:r>
            <a:endParaRPr sz="13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sz="1300">
                <a:solidFill>
                  <a:srgbClr val="FFFFFF"/>
                </a:solidFill>
                <a:latin typeface="Merriweather"/>
                <a:ea typeface="Merriweather"/>
                <a:cs typeface="Merriweather"/>
                <a:sym typeface="Merriweather"/>
              </a:rPr>
              <a:t>Catharina Dwihastarini-lah yang kemudian berani mengambil keputusan untuk membawa cerita-cerita itu ke bentuk baru, mengubah narasinya menjadi film. Kecintaannya pada peran penting manusia dalam menjaga alam dan benturan-benturan yang harus mereka hadapi, karena tindakan mereka berbeda dari orang pada umumnya,  namun seringkali kurang mendapat perhatian. Semangat yang sama itulah yang mengekspos dirinya dengan sosok-sosok seperti Manu dan Menas dalam kehidupan nyata. Mereka adalah sosok yang termarginalkan ketika bertingkah laku berbeda dengan </a:t>
            </a:r>
            <a:r>
              <a:rPr i="1" lang="en-US" sz="1300">
                <a:solidFill>
                  <a:srgbClr val="FFFFFF"/>
                </a:solidFill>
                <a:latin typeface="Merriweather"/>
                <a:ea typeface="Merriweather"/>
                <a:cs typeface="Merriweather"/>
                <a:sym typeface="Merriweather"/>
              </a:rPr>
              <a:t>kebanyakan </a:t>
            </a:r>
            <a:r>
              <a:rPr lang="en-US" sz="1300">
                <a:solidFill>
                  <a:srgbClr val="FFFFFF"/>
                </a:solidFill>
                <a:latin typeface="Merriweather"/>
                <a:ea typeface="Merriweather"/>
                <a:cs typeface="Merriweather"/>
                <a:sym typeface="Merriweather"/>
              </a:rPr>
              <a:t>orang. Mereka adalah sosok manusia yang paham memposisikan diri dan bertindak dengan cara sederhana dalam proses menjaga alamnya (digambarkan melalui tenun) walau pekerjaan mereka diabaikan bahkan pelabelan dilekatkan pada diri mereka. Terinspirasi dari kejadian-kejadian nyata tersebut, film ini dibuat. Tantangan dihadapi saat menyusun naskah cerita agar penonton dapat merasakan perjuangan yang dihadapi masyarakat dalam menjaga alam dan stigma sosial yang dilekatkan pada mereka. Selain itu tantangan juga dihadapi saat proses pembuatannya. Pembuatan dilakukan di awal tahun 2020, saat pandemi Covid19 mulai muncul. </a:t>
            </a:r>
            <a:endParaRPr sz="13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sz="1300">
                <a:solidFill>
                  <a:srgbClr val="FFFFFF"/>
                </a:solidFill>
                <a:latin typeface="Merriweather"/>
                <a:ea typeface="Merriweather"/>
                <a:cs typeface="Merriweather"/>
                <a:sym typeface="Merriweather"/>
              </a:rPr>
              <a:t> </a:t>
            </a:r>
            <a:endParaRPr sz="1300">
              <a:solidFill>
                <a:srgbClr val="FFFFFF"/>
              </a:solidFill>
              <a:latin typeface="Merriweather"/>
              <a:ea typeface="Merriweather"/>
              <a:cs typeface="Merriweather"/>
              <a:sym typeface="Merriweather"/>
            </a:endParaRPr>
          </a:p>
          <a:p>
            <a:pPr indent="0" lvl="0" marL="0" rtl="0" algn="just">
              <a:lnSpc>
                <a:spcPct val="115000"/>
              </a:lnSpc>
              <a:spcBef>
                <a:spcPts val="0"/>
              </a:spcBef>
              <a:spcAft>
                <a:spcPts val="0"/>
              </a:spcAft>
              <a:buClr>
                <a:schemeClr val="dk1"/>
              </a:buClr>
              <a:buSzPts val="1100"/>
              <a:buFont typeface="Arial"/>
              <a:buNone/>
            </a:pPr>
            <a:r>
              <a:rPr lang="en-US" sz="1300">
                <a:solidFill>
                  <a:srgbClr val="FFFFFF"/>
                </a:solidFill>
                <a:latin typeface="Merriweather"/>
                <a:ea typeface="Merriweather"/>
                <a:cs typeface="Merriweather"/>
                <a:sym typeface="Merriweather"/>
              </a:rPr>
              <a:t>Kerja kolaboratif tersebut semakin terasa karena film ini melibatkan para cast dan kru film dari teman-teman di wilayah produksi, Provinsi Nusa Tenggara Timur, yaitu Kupang dan Pulau Semau. Kolaborasi yang tercipta dari perencanaan, pembuatan film, dan pemutaran.</a:t>
            </a:r>
            <a:endParaRPr sz="1300">
              <a:solidFill>
                <a:srgbClr val="FFFFFF"/>
              </a:solidFill>
              <a:latin typeface="Merriweather"/>
              <a:ea typeface="Merriweather"/>
              <a:cs typeface="Merriweather"/>
              <a:sym typeface="Merriweather"/>
            </a:endParaRPr>
          </a:p>
          <a:p>
            <a:pPr indent="0" lvl="0" marL="0" rtl="0" algn="just">
              <a:spcBef>
                <a:spcPts val="0"/>
              </a:spcBef>
              <a:spcAft>
                <a:spcPts val="0"/>
              </a:spcAft>
              <a:buNone/>
            </a:pPr>
            <a:r>
              <a:t/>
            </a:r>
            <a:endParaRPr>
              <a:solidFill>
                <a:srgbClr val="FFFFFF"/>
              </a:solidFill>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1"/>
          <p:cNvPicPr preferRelativeResize="0"/>
          <p:nvPr/>
        </p:nvPicPr>
        <p:blipFill rotWithShape="1">
          <a:blip r:embed="rId3">
            <a:alphaModFix/>
          </a:blip>
          <a:srcRect b="15359" l="3361" r="3667" t="8426"/>
          <a:stretch/>
        </p:blipFill>
        <p:spPr>
          <a:xfrm>
            <a:off x="0" y="0"/>
            <a:ext cx="12192000" cy="6858000"/>
          </a:xfrm>
          <a:prstGeom prst="rect">
            <a:avLst/>
          </a:prstGeom>
          <a:noFill/>
          <a:ln>
            <a:noFill/>
          </a:ln>
        </p:spPr>
      </p:pic>
      <p:pic>
        <p:nvPicPr>
          <p:cNvPr id="138" name="Google Shape;138;p11"/>
          <p:cNvPicPr preferRelativeResize="0"/>
          <p:nvPr>
            <p:ph idx="1" type="body"/>
          </p:nvPr>
        </p:nvPicPr>
        <p:blipFill rotWithShape="1">
          <a:blip r:embed="rId4">
            <a:alphaModFix/>
          </a:blip>
          <a:srcRect b="0" l="0" r="0" t="0"/>
          <a:stretch/>
        </p:blipFill>
        <p:spPr>
          <a:xfrm>
            <a:off x="489850" y="1543575"/>
            <a:ext cx="2814000" cy="2110500"/>
          </a:xfrm>
          <a:prstGeom prst="rect">
            <a:avLst/>
          </a:prstGeom>
          <a:noFill/>
          <a:ln>
            <a:noFill/>
          </a:ln>
        </p:spPr>
      </p:pic>
      <p:pic>
        <p:nvPicPr>
          <p:cNvPr id="139" name="Google Shape;139;p11"/>
          <p:cNvPicPr preferRelativeResize="0"/>
          <p:nvPr/>
        </p:nvPicPr>
        <p:blipFill rotWithShape="1">
          <a:blip r:embed="rId5">
            <a:alphaModFix/>
          </a:blip>
          <a:srcRect b="0" l="0" r="0" t="0"/>
          <a:stretch/>
        </p:blipFill>
        <p:spPr>
          <a:xfrm>
            <a:off x="489854" y="3654046"/>
            <a:ext cx="2806702" cy="2105026"/>
          </a:xfrm>
          <a:prstGeom prst="rect">
            <a:avLst/>
          </a:prstGeom>
          <a:noFill/>
          <a:ln>
            <a:noFill/>
          </a:ln>
        </p:spPr>
      </p:pic>
      <p:pic>
        <p:nvPicPr>
          <p:cNvPr id="140" name="Google Shape;140;p11"/>
          <p:cNvPicPr preferRelativeResize="0"/>
          <p:nvPr/>
        </p:nvPicPr>
        <p:blipFill rotWithShape="1">
          <a:blip r:embed="rId6">
            <a:alphaModFix/>
          </a:blip>
          <a:srcRect b="0" l="0" r="0" t="0"/>
          <a:stretch/>
        </p:blipFill>
        <p:spPr>
          <a:xfrm>
            <a:off x="3296550" y="3596500"/>
            <a:ext cx="2890672" cy="2168026"/>
          </a:xfrm>
          <a:prstGeom prst="rect">
            <a:avLst/>
          </a:prstGeom>
          <a:noFill/>
          <a:ln>
            <a:noFill/>
          </a:ln>
        </p:spPr>
      </p:pic>
      <p:pic>
        <p:nvPicPr>
          <p:cNvPr id="141" name="Google Shape;141;p11"/>
          <p:cNvPicPr preferRelativeResize="0"/>
          <p:nvPr/>
        </p:nvPicPr>
        <p:blipFill rotWithShape="1">
          <a:blip r:embed="rId7">
            <a:alphaModFix/>
          </a:blip>
          <a:srcRect b="0" l="0" r="0" t="0"/>
          <a:stretch/>
        </p:blipFill>
        <p:spPr>
          <a:xfrm>
            <a:off x="3296556" y="1538139"/>
            <a:ext cx="2813955" cy="2110466"/>
          </a:xfrm>
          <a:prstGeom prst="rect">
            <a:avLst/>
          </a:prstGeom>
          <a:noFill/>
          <a:ln>
            <a:noFill/>
          </a:ln>
        </p:spPr>
      </p:pic>
      <p:pic>
        <p:nvPicPr>
          <p:cNvPr id="142" name="Google Shape;142;p11"/>
          <p:cNvPicPr preferRelativeResize="0"/>
          <p:nvPr/>
        </p:nvPicPr>
        <p:blipFill rotWithShape="1">
          <a:blip r:embed="rId8">
            <a:alphaModFix/>
          </a:blip>
          <a:srcRect b="0" l="0" r="0" t="0"/>
          <a:stretch/>
        </p:blipFill>
        <p:spPr>
          <a:xfrm>
            <a:off x="6126843" y="3648605"/>
            <a:ext cx="2813957" cy="2110468"/>
          </a:xfrm>
          <a:prstGeom prst="rect">
            <a:avLst/>
          </a:prstGeom>
          <a:noFill/>
          <a:ln>
            <a:noFill/>
          </a:ln>
        </p:spPr>
      </p:pic>
      <p:pic>
        <p:nvPicPr>
          <p:cNvPr id="143" name="Google Shape;143;p11"/>
          <p:cNvPicPr preferRelativeResize="0"/>
          <p:nvPr/>
        </p:nvPicPr>
        <p:blipFill rotWithShape="1">
          <a:blip r:embed="rId9">
            <a:alphaModFix/>
          </a:blip>
          <a:srcRect b="0" l="0" r="0" t="0"/>
          <a:stretch/>
        </p:blipFill>
        <p:spPr>
          <a:xfrm>
            <a:off x="6112329" y="1538140"/>
            <a:ext cx="2813954" cy="2110466"/>
          </a:xfrm>
          <a:prstGeom prst="rect">
            <a:avLst/>
          </a:prstGeom>
          <a:noFill/>
          <a:ln>
            <a:noFill/>
          </a:ln>
        </p:spPr>
      </p:pic>
      <p:pic>
        <p:nvPicPr>
          <p:cNvPr id="144" name="Google Shape;144;p11"/>
          <p:cNvPicPr preferRelativeResize="0"/>
          <p:nvPr/>
        </p:nvPicPr>
        <p:blipFill rotWithShape="1">
          <a:blip r:embed="rId10">
            <a:alphaModFix/>
          </a:blip>
          <a:srcRect b="0" l="0" r="0" t="0"/>
          <a:stretch/>
        </p:blipFill>
        <p:spPr>
          <a:xfrm>
            <a:off x="8926284" y="1538138"/>
            <a:ext cx="2813953" cy="2110465"/>
          </a:xfrm>
          <a:prstGeom prst="rect">
            <a:avLst/>
          </a:prstGeom>
          <a:noFill/>
          <a:ln>
            <a:noFill/>
          </a:ln>
        </p:spPr>
      </p:pic>
      <p:pic>
        <p:nvPicPr>
          <p:cNvPr id="145" name="Google Shape;145;p11"/>
          <p:cNvPicPr preferRelativeResize="0"/>
          <p:nvPr/>
        </p:nvPicPr>
        <p:blipFill rotWithShape="1">
          <a:blip r:embed="rId11">
            <a:alphaModFix/>
          </a:blip>
          <a:srcRect b="0" l="0" r="0" t="0"/>
          <a:stretch/>
        </p:blipFill>
        <p:spPr>
          <a:xfrm>
            <a:off x="8926250" y="3568450"/>
            <a:ext cx="2806700" cy="2196077"/>
          </a:xfrm>
          <a:prstGeom prst="rect">
            <a:avLst/>
          </a:prstGeom>
          <a:noFill/>
          <a:ln>
            <a:noFill/>
          </a:ln>
        </p:spPr>
      </p:pic>
      <p:sp>
        <p:nvSpPr>
          <p:cNvPr id="146" name="Google Shape;146;p11"/>
          <p:cNvSpPr txBox="1"/>
          <p:nvPr/>
        </p:nvSpPr>
        <p:spPr>
          <a:xfrm>
            <a:off x="489849" y="496725"/>
            <a:ext cx="4224900" cy="554100"/>
          </a:xfrm>
          <a:prstGeom prst="rect">
            <a:avLst/>
          </a:prstGeom>
          <a:solidFill>
            <a:schemeClr val="dk1">
              <a:alpha val="2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Merriweather"/>
                <a:ea typeface="Merriweather"/>
                <a:cs typeface="Merriweather"/>
                <a:sym typeface="Merriweather"/>
              </a:rPr>
              <a:t>BEHIND THE SCENE</a:t>
            </a:r>
            <a:endParaRPr sz="3000">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2"/>
          <p:cNvPicPr preferRelativeResize="0"/>
          <p:nvPr/>
        </p:nvPicPr>
        <p:blipFill rotWithShape="1">
          <a:blip r:embed="rId3">
            <a:alphaModFix/>
          </a:blip>
          <a:srcRect b="15359" l="3361" r="3667" t="8426"/>
          <a:stretch/>
        </p:blipFill>
        <p:spPr>
          <a:xfrm>
            <a:off x="0" y="0"/>
            <a:ext cx="12192000" cy="6858000"/>
          </a:xfrm>
          <a:prstGeom prst="rect">
            <a:avLst/>
          </a:prstGeom>
          <a:noFill/>
          <a:ln>
            <a:noFill/>
          </a:ln>
        </p:spPr>
      </p:pic>
      <p:pic>
        <p:nvPicPr>
          <p:cNvPr id="152" name="Google Shape;152;p12"/>
          <p:cNvPicPr preferRelativeResize="0"/>
          <p:nvPr>
            <p:ph idx="1" type="body"/>
          </p:nvPr>
        </p:nvPicPr>
        <p:blipFill rotWithShape="1">
          <a:blip r:embed="rId4">
            <a:alphaModFix/>
          </a:blip>
          <a:srcRect b="0" l="0" r="0" t="0"/>
          <a:stretch/>
        </p:blipFill>
        <p:spPr>
          <a:xfrm>
            <a:off x="489853" y="1598291"/>
            <a:ext cx="2052487" cy="2736169"/>
          </a:xfrm>
          <a:prstGeom prst="rect">
            <a:avLst/>
          </a:prstGeom>
          <a:noFill/>
          <a:ln>
            <a:noFill/>
          </a:ln>
        </p:spPr>
      </p:pic>
      <p:sp>
        <p:nvSpPr>
          <p:cNvPr id="153" name="Google Shape;153;p12"/>
          <p:cNvSpPr txBox="1"/>
          <p:nvPr/>
        </p:nvSpPr>
        <p:spPr>
          <a:xfrm>
            <a:off x="489850" y="496725"/>
            <a:ext cx="5130600" cy="554100"/>
          </a:xfrm>
          <a:prstGeom prst="rect">
            <a:avLst/>
          </a:prstGeom>
          <a:solidFill>
            <a:schemeClr val="dk1">
              <a:alpha val="2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lt1"/>
                </a:solidFill>
                <a:latin typeface="Merriweather"/>
                <a:ea typeface="Merriweather"/>
                <a:cs typeface="Merriweather"/>
                <a:sym typeface="Merriweather"/>
              </a:rPr>
              <a:t>DIRECTOR’S BIOGRAPHY</a:t>
            </a:r>
            <a:endParaRPr sz="3000">
              <a:latin typeface="Merriweather"/>
              <a:ea typeface="Merriweather"/>
              <a:cs typeface="Merriweather"/>
              <a:sym typeface="Merriweather"/>
            </a:endParaRPr>
          </a:p>
        </p:txBody>
      </p:sp>
      <p:sp>
        <p:nvSpPr>
          <p:cNvPr id="154" name="Google Shape;154;p12"/>
          <p:cNvSpPr txBox="1"/>
          <p:nvPr/>
        </p:nvSpPr>
        <p:spPr>
          <a:xfrm>
            <a:off x="2732450" y="1508150"/>
            <a:ext cx="9060900" cy="40173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500">
                <a:solidFill>
                  <a:schemeClr val="dk1"/>
                </a:solidFill>
                <a:latin typeface="Merriweather"/>
                <a:ea typeface="Merriweather"/>
                <a:cs typeface="Merriweather"/>
                <a:sym typeface="Merriweather"/>
              </a:rPr>
              <a:t>Lahir di Jakarta pada tahun 1974, Arie Oramahi memulai kiprahnya di industri audio visual pada tahun 2004 di sebuah Rumah Produksi iklan di Jakarta. Pada tahun 2008 akhirnya Arie mendirikan Rumah Produksinya sendiri dan telah banyak memproduseri berbagai video komersil dan dokumenter serta telah banyak terlibat dalam beberapa produksi international. Keterlibatannya secara langsung dalam produksi film berawal dari sebuah film pendek yang diproduksi secara </a:t>
            </a:r>
            <a:r>
              <a:rPr i="1" lang="en-US" sz="1500">
                <a:solidFill>
                  <a:schemeClr val="dk1"/>
                </a:solidFill>
                <a:latin typeface="Merriweather"/>
                <a:ea typeface="Merriweather"/>
                <a:cs typeface="Merriweather"/>
                <a:sym typeface="Merriweather"/>
              </a:rPr>
              <a:t>independent </a:t>
            </a:r>
            <a:r>
              <a:rPr lang="en-US" sz="1500">
                <a:solidFill>
                  <a:schemeClr val="dk1"/>
                </a:solidFill>
                <a:latin typeface="Merriweather"/>
                <a:ea typeface="Merriweather"/>
                <a:cs typeface="Merriweather"/>
                <a:sym typeface="Merriweather"/>
              </a:rPr>
              <a:t>pada tahun 2016 dengan judul </a:t>
            </a:r>
            <a:r>
              <a:rPr i="1" lang="en-US" sz="1500">
                <a:solidFill>
                  <a:schemeClr val="dk1"/>
                </a:solidFill>
                <a:latin typeface="Merriweather"/>
                <a:ea typeface="Merriweather"/>
                <a:cs typeface="Merriweather"/>
                <a:sym typeface="Merriweather"/>
              </a:rPr>
              <a:t>Good Boys Go To Heaven </a:t>
            </a:r>
            <a:r>
              <a:rPr lang="en-US" sz="1500">
                <a:solidFill>
                  <a:schemeClr val="dk1"/>
                </a:solidFill>
                <a:latin typeface="Merriweather"/>
                <a:ea typeface="Merriweather"/>
                <a:cs typeface="Merriweather"/>
                <a:sym typeface="Merriweather"/>
              </a:rPr>
              <a:t>dimana Arie bertindak sebagai produser</a:t>
            </a:r>
            <a:r>
              <a:rPr i="1" lang="en-US" sz="1500">
                <a:solidFill>
                  <a:schemeClr val="dk1"/>
                </a:solidFill>
                <a:latin typeface="Merriweather"/>
                <a:ea typeface="Merriweather"/>
                <a:cs typeface="Merriweather"/>
                <a:sym typeface="Merriweather"/>
              </a:rPr>
              <a:t>.</a:t>
            </a:r>
            <a:endParaRPr sz="1500">
              <a:solidFill>
                <a:schemeClr val="dk1"/>
              </a:solidFill>
              <a:latin typeface="Merriweather"/>
              <a:ea typeface="Merriweather"/>
              <a:cs typeface="Merriweather"/>
              <a:sym typeface="Merriweather"/>
            </a:endParaRPr>
          </a:p>
          <a:p>
            <a:pPr indent="0" lvl="0" marL="0" marR="0" rtl="0" algn="just">
              <a:spcBef>
                <a:spcPts val="0"/>
              </a:spcBef>
              <a:spcAft>
                <a:spcPts val="0"/>
              </a:spcAft>
              <a:buNone/>
            </a:pPr>
            <a:br>
              <a:rPr lang="en-US" sz="1500">
                <a:solidFill>
                  <a:schemeClr val="dk1"/>
                </a:solidFill>
                <a:latin typeface="Merriweather"/>
                <a:ea typeface="Merriweather"/>
                <a:cs typeface="Merriweather"/>
                <a:sym typeface="Merriweather"/>
              </a:rPr>
            </a:br>
            <a:r>
              <a:rPr lang="en-US" sz="1500">
                <a:solidFill>
                  <a:schemeClr val="dk1"/>
                </a:solidFill>
                <a:latin typeface="Merriweather"/>
                <a:ea typeface="Merriweather"/>
                <a:cs typeface="Merriweather"/>
                <a:sym typeface="Merriweather"/>
              </a:rPr>
              <a:t>Pada tahun 2019 Arie juga terlibat dalam sebuah produksi feature film</a:t>
            </a:r>
            <a:r>
              <a:rPr lang="en-US" sz="1500">
                <a:latin typeface="Merriweather"/>
                <a:ea typeface="Merriweather"/>
                <a:cs typeface="Merriweather"/>
                <a:sym typeface="Merriweather"/>
              </a:rPr>
              <a:t> </a:t>
            </a:r>
            <a:r>
              <a:rPr lang="en-US" sz="1500">
                <a:solidFill>
                  <a:schemeClr val="dk1"/>
                </a:solidFill>
                <a:latin typeface="Merriweather"/>
                <a:ea typeface="Merriweather"/>
                <a:cs typeface="Merriweather"/>
                <a:sym typeface="Merriweather"/>
              </a:rPr>
              <a:t>kolaborasi tiga negara (Belanda, Belgia dan Indonesia) sebagai asisten sutradara.</a:t>
            </a:r>
            <a:r>
              <a:rPr lang="en-US" sz="1500">
                <a:latin typeface="Merriweather"/>
                <a:ea typeface="Merriweather"/>
                <a:cs typeface="Merriweather"/>
                <a:sym typeface="Merriweather"/>
              </a:rPr>
              <a:t> </a:t>
            </a:r>
            <a:r>
              <a:rPr lang="en-US" sz="1500">
                <a:solidFill>
                  <a:schemeClr val="dk1"/>
                </a:solidFill>
                <a:latin typeface="Merriweather"/>
                <a:ea typeface="Merriweather"/>
                <a:cs typeface="Merriweather"/>
                <a:sym typeface="Merriweather"/>
              </a:rPr>
              <a:t>Lalu masih di tahun yang sama Arie juga pernah terlibat sebagai asisten sutradara di sebuah produksi serial drama yang saat ini telah ditayangkan di sebuah platform OTT di Indonesia.</a:t>
            </a:r>
            <a:endParaRPr sz="1500">
              <a:latin typeface="Merriweather"/>
              <a:ea typeface="Merriweather"/>
              <a:cs typeface="Merriweather"/>
              <a:sym typeface="Merriweather"/>
            </a:endParaRPr>
          </a:p>
          <a:p>
            <a:pPr indent="0" lvl="0" marL="0" marR="0" rtl="0" algn="just">
              <a:spcBef>
                <a:spcPts val="0"/>
              </a:spcBef>
              <a:spcAft>
                <a:spcPts val="0"/>
              </a:spcAft>
              <a:buNone/>
            </a:pPr>
            <a:br>
              <a:rPr lang="en-US" sz="1500">
                <a:solidFill>
                  <a:schemeClr val="dk1"/>
                </a:solidFill>
                <a:latin typeface="Merriweather"/>
                <a:ea typeface="Merriweather"/>
                <a:cs typeface="Merriweather"/>
                <a:sym typeface="Merriweather"/>
              </a:rPr>
            </a:br>
            <a:r>
              <a:rPr lang="en-US" sz="1500">
                <a:solidFill>
                  <a:schemeClr val="dk1"/>
                </a:solidFill>
                <a:latin typeface="Merriweather"/>
                <a:ea typeface="Merriweather"/>
                <a:cs typeface="Merriweather"/>
                <a:sym typeface="Merriweather"/>
              </a:rPr>
              <a:t>Pada tahun 2020 saat pandemi covid 19, sebelum menyutradarai film </a:t>
            </a:r>
            <a:r>
              <a:rPr i="1" lang="en-US" sz="1500">
                <a:solidFill>
                  <a:schemeClr val="dk1"/>
                </a:solidFill>
                <a:latin typeface="Merriweather"/>
                <a:ea typeface="Merriweather"/>
                <a:cs typeface="Merriweather"/>
                <a:sym typeface="Merriweather"/>
              </a:rPr>
              <a:t>Sejengkal</a:t>
            </a:r>
            <a:r>
              <a:rPr lang="en-US" sz="1500">
                <a:solidFill>
                  <a:schemeClr val="dk1"/>
                </a:solidFill>
                <a:latin typeface="Merriweather"/>
                <a:ea typeface="Merriweather"/>
                <a:cs typeface="Merriweather"/>
                <a:sym typeface="Merriweather"/>
              </a:rPr>
              <a:t> Arie memulai debutnya sebagai sutradara  pada sebuah film pendek berjudul </a:t>
            </a:r>
            <a:r>
              <a:rPr i="1" lang="en-US" sz="1500">
                <a:solidFill>
                  <a:schemeClr val="dk1"/>
                </a:solidFill>
                <a:latin typeface="Merriweather"/>
                <a:ea typeface="Merriweather"/>
                <a:cs typeface="Merriweather"/>
                <a:sym typeface="Merriweather"/>
              </a:rPr>
              <a:t>Rumah. </a:t>
            </a:r>
            <a:r>
              <a:rPr lang="en-US" sz="1500">
                <a:solidFill>
                  <a:schemeClr val="dk1"/>
                </a:solidFill>
                <a:latin typeface="Merriweather"/>
                <a:ea typeface="Merriweather"/>
                <a:cs typeface="Merriweather"/>
                <a:sym typeface="Merriweather"/>
              </a:rPr>
              <a:t>Dimana</a:t>
            </a:r>
            <a:r>
              <a:rPr i="1" lang="en-US" sz="1500">
                <a:solidFill>
                  <a:schemeClr val="dk1"/>
                </a:solidFill>
                <a:latin typeface="Merriweather"/>
                <a:ea typeface="Merriweather"/>
                <a:cs typeface="Merriweather"/>
                <a:sym typeface="Merriweather"/>
              </a:rPr>
              <a:t> </a:t>
            </a:r>
            <a:r>
              <a:rPr lang="en-US" sz="1500">
                <a:solidFill>
                  <a:schemeClr val="dk1"/>
                </a:solidFill>
                <a:latin typeface="Merriweather"/>
                <a:ea typeface="Merriweather"/>
                <a:cs typeface="Merriweather"/>
                <a:sym typeface="Merriweather"/>
              </a:rPr>
              <a:t>sepanjang produksi filmnya, semua kegiatan dikerjakan dari rumah masing-masing. Mulai dari pra produksi sampai akhirnya bisa selesai diproduksi.</a:t>
            </a:r>
            <a:endParaRPr sz="1500">
              <a:latin typeface="Merriweather"/>
              <a:ea typeface="Merriweather"/>
              <a:cs typeface="Merriweather"/>
              <a:sym typeface="Merriweather"/>
            </a:endParaRPr>
          </a:p>
        </p:txBody>
      </p:sp>
      <p:sp>
        <p:nvSpPr>
          <p:cNvPr id="155" name="Google Shape;155;p12"/>
          <p:cNvSpPr txBox="1"/>
          <p:nvPr/>
        </p:nvSpPr>
        <p:spPr>
          <a:xfrm>
            <a:off x="787107" y="4334460"/>
            <a:ext cx="14571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Arie Oramahi</a:t>
            </a:r>
            <a:endParaRPr b="1"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2020-12-27T23:52:43Z</dcterms:created>
  <dc:creator>santirta martendano</dc:creator>
</cp:coreProperties>
</file>