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Merriweather"/>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ikqh3K1YS0sq3D4tJxigeJDApp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Merriweather-bold.fntdata"/><Relationship Id="rId21" Type="http://schemas.openxmlformats.org/officeDocument/2006/relationships/font" Target="fonts/Merriweather-regular.fntdata"/><Relationship Id="rId24" Type="http://schemas.openxmlformats.org/officeDocument/2006/relationships/font" Target="fonts/Merriweather-boldItalic.fntdata"/><Relationship Id="rId23" Type="http://schemas.openxmlformats.org/officeDocument/2006/relationships/font" Target="fonts/Merriweather-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0.jpg"/><Relationship Id="rId5"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27.jpg"/><Relationship Id="rId5"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8.jpg"/><Relationship Id="rId5"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24.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31.png"/><Relationship Id="rId11" Type="http://schemas.openxmlformats.org/officeDocument/2006/relationships/hyperlink" Target="mailto:terasmitraconnect@gmail.com" TargetMode="External"/><Relationship Id="rId10" Type="http://schemas.openxmlformats.org/officeDocument/2006/relationships/hyperlink" Target="mailto:arieoramahi@motioncapture.id" TargetMode="External"/><Relationship Id="rId12" Type="http://schemas.openxmlformats.org/officeDocument/2006/relationships/hyperlink" Target="mailto:dwihastarini@sgp-indonesia.org" TargetMode="External"/><Relationship Id="rId9" Type="http://schemas.openxmlformats.org/officeDocument/2006/relationships/hyperlink" Target="mailto:robbywahyu@motioncapture.id" TargetMode="External"/><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1.png"/><Relationship Id="rId8"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14.jpg"/><Relationship Id="rId11" Type="http://schemas.openxmlformats.org/officeDocument/2006/relationships/image" Target="../media/image20.jpg"/><Relationship Id="rId10" Type="http://schemas.openxmlformats.org/officeDocument/2006/relationships/image" Target="../media/image4.jpg"/><Relationship Id="rId9" Type="http://schemas.openxmlformats.org/officeDocument/2006/relationships/image" Target="../media/image6.jpg"/><Relationship Id="rId5" Type="http://schemas.openxmlformats.org/officeDocument/2006/relationships/image" Target="../media/image3.jpg"/><Relationship Id="rId6" Type="http://schemas.openxmlformats.org/officeDocument/2006/relationships/image" Target="../media/image5.jpg"/><Relationship Id="rId7" Type="http://schemas.openxmlformats.org/officeDocument/2006/relationships/image" Target="../media/image16.jpg"/><Relationship Id="rId8"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15358" l="3360" r="3666" t="8426"/>
          <a:stretch/>
        </p:blipFill>
        <p:spPr>
          <a:xfrm>
            <a:off x="0" y="0"/>
            <a:ext cx="12192000" cy="6858000"/>
          </a:xfrm>
          <a:prstGeom prst="rect">
            <a:avLst/>
          </a:prstGeom>
          <a:noFill/>
          <a:ln>
            <a:noFill/>
          </a:ln>
        </p:spPr>
      </p:pic>
      <p:pic>
        <p:nvPicPr>
          <p:cNvPr id="85" name="Google Shape;85;p1"/>
          <p:cNvPicPr preferRelativeResize="0"/>
          <p:nvPr>
            <p:ph idx="1" type="body"/>
          </p:nvPr>
        </p:nvPicPr>
        <p:blipFill rotWithShape="1">
          <a:blip r:embed="rId4">
            <a:alphaModFix/>
          </a:blip>
          <a:srcRect b="0" l="0" r="0" t="0"/>
          <a:stretch/>
        </p:blipFill>
        <p:spPr>
          <a:xfrm>
            <a:off x="0" y="-1"/>
            <a:ext cx="4843463" cy="6853415"/>
          </a:xfrm>
          <a:prstGeom prst="rect">
            <a:avLst/>
          </a:prstGeom>
          <a:noFill/>
          <a:ln cap="flat" cmpd="sng" w="9525">
            <a:solidFill>
              <a:schemeClr val="lt1"/>
            </a:solidFill>
            <a:prstDash val="solid"/>
            <a:round/>
            <a:headEnd len="sm" w="sm" type="none"/>
            <a:tailEnd len="sm" w="sm" type="none"/>
          </a:ln>
        </p:spPr>
      </p:pic>
      <p:sp>
        <p:nvSpPr>
          <p:cNvPr id="86" name="Google Shape;86;p1"/>
          <p:cNvSpPr txBox="1"/>
          <p:nvPr/>
        </p:nvSpPr>
        <p:spPr>
          <a:xfrm>
            <a:off x="5093850" y="1569525"/>
            <a:ext cx="6919500" cy="318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Merriweather"/>
                <a:ea typeface="Merriweather"/>
                <a:cs typeface="Merriweather"/>
                <a:sym typeface="Merriweather"/>
              </a:rPr>
              <a:t>PRODUCTION DETAIL</a:t>
            </a:r>
            <a:endParaRPr b="0" i="0" sz="1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Production House   		: GEF SGP Indonesia- Terasmitra – Motion Capture</a:t>
            </a:r>
            <a:endParaRPr b="0" i="0" sz="1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Original Title            		: Sejengkal</a:t>
            </a:r>
            <a:endParaRPr b="0" i="0" sz="1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International </a:t>
            </a:r>
            <a:r>
              <a:rPr lang="en-US" sz="1300">
                <a:solidFill>
                  <a:schemeClr val="dk1"/>
                </a:solidFill>
                <a:latin typeface="Merriweather"/>
                <a:ea typeface="Merriweather"/>
                <a:cs typeface="Merriweather"/>
                <a:sym typeface="Merriweather"/>
              </a:rPr>
              <a:t>T</a:t>
            </a:r>
            <a:r>
              <a:rPr b="0" i="0" lang="en-US" sz="1300" u="none" cap="none" strike="noStrike">
                <a:solidFill>
                  <a:schemeClr val="dk1"/>
                </a:solidFill>
                <a:latin typeface="Merriweather"/>
                <a:ea typeface="Merriweather"/>
                <a:cs typeface="Merriweather"/>
                <a:sym typeface="Merriweather"/>
              </a:rPr>
              <a:t>itle   		: A Little Twist</a:t>
            </a:r>
            <a:endParaRPr b="0" i="0" sz="1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lang="en-US" sz="1300">
                <a:solidFill>
                  <a:schemeClr val="dk1"/>
                </a:solidFill>
                <a:latin typeface="Merriweather"/>
                <a:ea typeface="Merriweather"/>
                <a:cs typeface="Merriweather"/>
                <a:sym typeface="Merriweather"/>
              </a:rPr>
              <a:t>Running Time </a:t>
            </a:r>
            <a:r>
              <a:rPr b="0" i="0" lang="en-US" sz="1300" u="none" cap="none" strike="noStrike">
                <a:solidFill>
                  <a:schemeClr val="dk1"/>
                </a:solidFill>
                <a:latin typeface="Merriweather"/>
                <a:ea typeface="Merriweather"/>
                <a:cs typeface="Merriweather"/>
                <a:sym typeface="Merriweather"/>
              </a:rPr>
              <a:t>                      	: 38.38.05 Minutes</a:t>
            </a:r>
            <a:endParaRPr b="0" i="0" sz="1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Production Year     		: 2021</a:t>
            </a:r>
            <a:endParaRPr b="0" i="0" sz="1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Director                   		: Arie Oramahi</a:t>
            </a:r>
            <a:endParaRPr b="0" i="0" sz="1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Country  	 			: Indonesia</a:t>
            </a:r>
            <a:endParaRPr b="0" i="0" sz="1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Language		 		: Bahasa Indonesia</a:t>
            </a:r>
            <a:endParaRPr b="0" i="0" sz="1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Subtitle		 	 	: English</a:t>
            </a:r>
            <a:endParaRPr b="0" i="0" sz="11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Screening Format		: Apple Prores</a:t>
            </a:r>
            <a:endParaRPr b="0" i="0" sz="1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					  DCP</a:t>
            </a:r>
            <a:endParaRPr b="0" i="0" sz="1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					  MOV H264</a:t>
            </a:r>
            <a:endParaRPr b="0" i="0" sz="13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Merriweather"/>
                <a:ea typeface="Merriweather"/>
                <a:cs typeface="Merriweather"/>
                <a:sym typeface="Merriweather"/>
              </a:rPr>
              <a:t>					  MP4</a:t>
            </a:r>
            <a:endParaRPr b="0" i="0" sz="15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3"/>
          <p:cNvPicPr preferRelativeResize="0"/>
          <p:nvPr/>
        </p:nvPicPr>
        <p:blipFill rotWithShape="1">
          <a:blip r:embed="rId3">
            <a:alphaModFix/>
          </a:blip>
          <a:srcRect b="15358" l="3360" r="3666" t="8426"/>
          <a:stretch/>
        </p:blipFill>
        <p:spPr>
          <a:xfrm>
            <a:off x="0" y="0"/>
            <a:ext cx="12192000" cy="6858000"/>
          </a:xfrm>
          <a:prstGeom prst="rect">
            <a:avLst/>
          </a:prstGeom>
          <a:noFill/>
          <a:ln>
            <a:noFill/>
          </a:ln>
        </p:spPr>
      </p:pic>
      <p:pic>
        <p:nvPicPr>
          <p:cNvPr id="161" name="Google Shape;161;p13"/>
          <p:cNvPicPr preferRelativeResize="0"/>
          <p:nvPr>
            <p:ph idx="1" type="body"/>
          </p:nvPr>
        </p:nvPicPr>
        <p:blipFill rotWithShape="1">
          <a:blip r:embed="rId4">
            <a:alphaModFix/>
          </a:blip>
          <a:srcRect b="0" l="0" r="0" t="0"/>
          <a:stretch/>
        </p:blipFill>
        <p:spPr>
          <a:xfrm>
            <a:off x="489853" y="1584588"/>
            <a:ext cx="2006146" cy="2006146"/>
          </a:xfrm>
          <a:prstGeom prst="rect">
            <a:avLst/>
          </a:prstGeom>
          <a:noFill/>
          <a:ln>
            <a:noFill/>
          </a:ln>
        </p:spPr>
      </p:pic>
      <p:pic>
        <p:nvPicPr>
          <p:cNvPr id="162" name="Google Shape;162;p13"/>
          <p:cNvPicPr preferRelativeResize="0"/>
          <p:nvPr/>
        </p:nvPicPr>
        <p:blipFill rotWithShape="1">
          <a:blip r:embed="rId5">
            <a:alphaModFix/>
          </a:blip>
          <a:srcRect b="0" l="0" r="0" t="0"/>
          <a:stretch/>
        </p:blipFill>
        <p:spPr>
          <a:xfrm>
            <a:off x="489853" y="4500352"/>
            <a:ext cx="2006146" cy="2006146"/>
          </a:xfrm>
          <a:prstGeom prst="rect">
            <a:avLst/>
          </a:prstGeom>
          <a:noFill/>
          <a:ln>
            <a:noFill/>
          </a:ln>
        </p:spPr>
      </p:pic>
      <p:sp>
        <p:nvSpPr>
          <p:cNvPr id="163" name="Google Shape;163;p13"/>
          <p:cNvSpPr txBox="1"/>
          <p:nvPr/>
        </p:nvSpPr>
        <p:spPr>
          <a:xfrm>
            <a:off x="489850" y="496725"/>
            <a:ext cx="41478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CAST’S BIOGRAPHY </a:t>
            </a:r>
            <a:endParaRPr b="0" i="0" sz="3000" u="none" cap="none" strike="noStrike">
              <a:solidFill>
                <a:srgbClr val="000000"/>
              </a:solidFill>
              <a:latin typeface="Merriweather"/>
              <a:ea typeface="Merriweather"/>
              <a:cs typeface="Merriweather"/>
              <a:sym typeface="Merriweather"/>
            </a:endParaRPr>
          </a:p>
        </p:txBody>
      </p:sp>
      <p:sp>
        <p:nvSpPr>
          <p:cNvPr id="164" name="Google Shape;164;p13"/>
          <p:cNvSpPr txBox="1"/>
          <p:nvPr/>
        </p:nvSpPr>
        <p:spPr>
          <a:xfrm>
            <a:off x="2691686" y="1336776"/>
            <a:ext cx="9118200" cy="2719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erriweather"/>
                <a:ea typeface="Merriweather"/>
                <a:cs typeface="Merriweather"/>
                <a:sym typeface="Merriweather"/>
              </a:rPr>
              <a:t>MENAS</a:t>
            </a:r>
            <a:endParaRPr b="0" i="0" sz="1600" u="none" cap="none" strike="noStrike">
              <a:solidFill>
                <a:srgbClr val="000000"/>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erriweather"/>
                <a:ea typeface="Merriweather"/>
                <a:cs typeface="Merriweather"/>
                <a:sym typeface="Merriweather"/>
              </a:rPr>
              <a:t>Dionisius Rivaldo Moruk</a:t>
            </a:r>
            <a:r>
              <a:rPr b="0" i="0" lang="en-US" sz="1400" u="none" cap="none" strike="noStrike">
                <a:solidFill>
                  <a:schemeClr val="dk1"/>
                </a:solidFill>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a freshman at Nusa Cendana University.</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Born on 1 December 2002, he got interested and participated in art in 2015. He was involved in a film titled “Aisyah Biarkan Kami Bersaudara”, directed by Herwin Novianto. The film garnered various nominations for him in the category of best child actor at FFI and FFB. He won the Maya award in the same category. He also was involved in a theatrical performance for National Christmas 2015 at East Nusa Tenggara.</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“I am attracted to this film (Sejengkal) because I love art and culture, moreover I can be involved in the effort of cultural preservation."</a:t>
            </a:r>
            <a:endParaRPr>
              <a:solidFill>
                <a:schemeClr val="dk1"/>
              </a:solidFill>
              <a:latin typeface="Merriweather"/>
              <a:ea typeface="Merriweather"/>
              <a:cs typeface="Merriweather"/>
              <a:sym typeface="Merriweather"/>
            </a:endParaRPr>
          </a:p>
        </p:txBody>
      </p:sp>
      <p:sp>
        <p:nvSpPr>
          <p:cNvPr id="165" name="Google Shape;165;p13"/>
          <p:cNvSpPr txBox="1"/>
          <p:nvPr/>
        </p:nvSpPr>
        <p:spPr>
          <a:xfrm>
            <a:off x="2691675" y="4391325"/>
            <a:ext cx="9118200" cy="222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erriweather"/>
                <a:ea typeface="Merriweather"/>
                <a:cs typeface="Merriweather"/>
                <a:sym typeface="Merriweather"/>
              </a:rPr>
              <a:t>ALFRED</a:t>
            </a:r>
            <a:endParaRPr b="1" i="0" sz="1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erriweather"/>
                <a:ea typeface="Merriweather"/>
                <a:cs typeface="Merriweather"/>
                <a:sym typeface="Merriweather"/>
              </a:rPr>
              <a:t>Semaya Thomas Katu</a:t>
            </a:r>
            <a:r>
              <a:rPr b="0" i="0" lang="en-US" sz="1400" u="none" cap="none" strike="noStrike">
                <a:solidFill>
                  <a:schemeClr val="dk1"/>
                </a:solidFill>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born in Kupang, 18 September 1970.</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Thomas spends his day working at the farm. He also acts as the chairman of Uiasa village dance studio and a member of the local indigenous committee. Thomas Katu was also the head of his family, or in the local language, Kaka Ama. </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He got interested in this film because he believes that the woven cloth tradition of Semau needs to be preserved.</a:t>
            </a:r>
            <a:endParaRPr>
              <a:solidFill>
                <a:schemeClr val="dk1"/>
              </a:solidFill>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4"/>
          <p:cNvPicPr preferRelativeResize="0"/>
          <p:nvPr/>
        </p:nvPicPr>
        <p:blipFill rotWithShape="1">
          <a:blip r:embed="rId3">
            <a:alphaModFix/>
          </a:blip>
          <a:srcRect b="15358" l="3360" r="3666" t="8426"/>
          <a:stretch/>
        </p:blipFill>
        <p:spPr>
          <a:xfrm>
            <a:off x="0" y="0"/>
            <a:ext cx="12192000" cy="6858000"/>
          </a:xfrm>
          <a:prstGeom prst="rect">
            <a:avLst/>
          </a:prstGeom>
          <a:noFill/>
          <a:ln>
            <a:noFill/>
          </a:ln>
        </p:spPr>
      </p:pic>
      <p:pic>
        <p:nvPicPr>
          <p:cNvPr id="171" name="Google Shape;171;p14"/>
          <p:cNvPicPr preferRelativeResize="0"/>
          <p:nvPr/>
        </p:nvPicPr>
        <p:blipFill rotWithShape="1">
          <a:blip r:embed="rId4">
            <a:alphaModFix/>
          </a:blip>
          <a:srcRect b="0" l="0" r="0" t="0"/>
          <a:stretch/>
        </p:blipFill>
        <p:spPr>
          <a:xfrm>
            <a:off x="489853" y="1589034"/>
            <a:ext cx="2006146" cy="2006146"/>
          </a:xfrm>
          <a:prstGeom prst="rect">
            <a:avLst/>
          </a:prstGeom>
          <a:noFill/>
          <a:ln>
            <a:noFill/>
          </a:ln>
        </p:spPr>
      </p:pic>
      <p:pic>
        <p:nvPicPr>
          <p:cNvPr id="172" name="Google Shape;172;p14"/>
          <p:cNvPicPr preferRelativeResize="0"/>
          <p:nvPr/>
        </p:nvPicPr>
        <p:blipFill rotWithShape="1">
          <a:blip r:embed="rId5">
            <a:alphaModFix/>
          </a:blip>
          <a:srcRect b="0" l="0" r="0" t="0"/>
          <a:stretch/>
        </p:blipFill>
        <p:spPr>
          <a:xfrm>
            <a:off x="489853" y="4222673"/>
            <a:ext cx="2006146" cy="2007834"/>
          </a:xfrm>
          <a:prstGeom prst="rect">
            <a:avLst/>
          </a:prstGeom>
          <a:noFill/>
          <a:ln>
            <a:noFill/>
          </a:ln>
        </p:spPr>
      </p:pic>
      <p:sp>
        <p:nvSpPr>
          <p:cNvPr id="173" name="Google Shape;173;p14"/>
          <p:cNvSpPr/>
          <p:nvPr/>
        </p:nvSpPr>
        <p:spPr>
          <a:xfrm>
            <a:off x="2700275" y="1437950"/>
            <a:ext cx="9032400" cy="2517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erriweather"/>
                <a:ea typeface="Merriweather"/>
                <a:cs typeface="Merriweather"/>
                <a:sym typeface="Merriweather"/>
              </a:rPr>
              <a:t>MANU</a:t>
            </a:r>
            <a:endParaRPr b="1" i="0" sz="1600" u="none" cap="none" strike="noStrike">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erriweather"/>
                <a:ea typeface="Merriweather"/>
                <a:cs typeface="Merriweather"/>
                <a:sym typeface="Merriweather"/>
              </a:rPr>
              <a:t>Zadrak Obaja Nenu</a:t>
            </a:r>
            <a:r>
              <a:rPr b="0" i="0" lang="en-US" sz="1400" u="none" cap="none" strike="noStrike">
                <a:solidFill>
                  <a:schemeClr val="dk1"/>
                </a:solidFill>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born in Alor 28 May 1995. </a:t>
            </a:r>
            <a:endParaRPr b="0" i="0" sz="1400" u="none" cap="none" strike="noStrike">
              <a:solidFill>
                <a:srgbClr val="000000"/>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Zadrak graduated from the Husbandry major of Nusa Cendana Kupang University. His social work as the field officer at the Geng Motor Imut NGO brings him closer to the people of Semau. His beautiful voice also brought him to various student choir national competitions.</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This film marked his first acting experience. He was challenged to try the art, and he also supports the idea that woven cloth supposed to be own by both men and women, for the sake of preserving the tradition in East Nusa Tenggara.</a:t>
            </a:r>
            <a:endParaRPr>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400"/>
              <a:buFont typeface="Arial"/>
              <a:buNone/>
            </a:pPr>
            <a:r>
              <a:t/>
            </a:r>
            <a:endParaRPr>
              <a:solidFill>
                <a:schemeClr val="dk1"/>
              </a:solidFill>
              <a:latin typeface="Merriweather"/>
              <a:ea typeface="Merriweather"/>
              <a:cs typeface="Merriweather"/>
              <a:sym typeface="Merriweather"/>
            </a:endParaRPr>
          </a:p>
        </p:txBody>
      </p:sp>
      <p:sp>
        <p:nvSpPr>
          <p:cNvPr id="174" name="Google Shape;174;p14"/>
          <p:cNvSpPr txBox="1"/>
          <p:nvPr/>
        </p:nvSpPr>
        <p:spPr>
          <a:xfrm>
            <a:off x="489850" y="496725"/>
            <a:ext cx="41478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CAST’S BIOGRAPHY </a:t>
            </a:r>
            <a:endParaRPr b="0" i="0" sz="3000" u="none" cap="none" strike="noStrike">
              <a:solidFill>
                <a:srgbClr val="000000"/>
              </a:solidFill>
              <a:latin typeface="Merriweather"/>
              <a:ea typeface="Merriweather"/>
              <a:cs typeface="Merriweather"/>
              <a:sym typeface="Merriweather"/>
            </a:endParaRPr>
          </a:p>
        </p:txBody>
      </p:sp>
      <p:sp>
        <p:nvSpPr>
          <p:cNvPr id="175" name="Google Shape;175;p14"/>
          <p:cNvSpPr/>
          <p:nvPr/>
        </p:nvSpPr>
        <p:spPr>
          <a:xfrm>
            <a:off x="2700275" y="4222675"/>
            <a:ext cx="9032400" cy="20715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erriweather"/>
                <a:ea typeface="Merriweather"/>
                <a:cs typeface="Merriweather"/>
                <a:sym typeface="Merriweather"/>
              </a:rPr>
              <a:t>MAMA ESTER</a:t>
            </a:r>
            <a:endParaRPr b="1" i="0" sz="1600" u="none" cap="none" strike="noStrike">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erriweather"/>
                <a:ea typeface="Merriweather"/>
                <a:cs typeface="Merriweather"/>
                <a:sym typeface="Merriweather"/>
              </a:rPr>
              <a:t>Yeti Katu,</a:t>
            </a:r>
            <a:r>
              <a:rPr b="0" i="0" lang="en-US" sz="1400" u="none" cap="none" strike="noStrike">
                <a:solidFill>
                  <a:schemeClr val="dk1"/>
                </a:solidFill>
                <a:latin typeface="Merriweather"/>
                <a:ea typeface="Merriweather"/>
                <a:cs typeface="Merriweather"/>
                <a:sym typeface="Merriweather"/>
              </a:rPr>
              <a:t> l</a:t>
            </a:r>
            <a:r>
              <a:rPr lang="en-US">
                <a:solidFill>
                  <a:schemeClr val="dk1"/>
                </a:solidFill>
                <a:latin typeface="Merriweather"/>
                <a:ea typeface="Merriweather"/>
                <a:cs typeface="Merriweather"/>
                <a:sym typeface="Merriweather"/>
              </a:rPr>
              <a:t>born in Uiasa, Semau island, 27 October 1979.</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Yeti is a homemaker with 4 children. She loves and participates in art since 1997. She's also involved in various art projects in 1999 and 2001.</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“I joined this film because I love art and I want to take part in the preservation of our culture in East Nusa Tenggara, through the story of Sejengkal”.</a:t>
            </a:r>
            <a:endParaRPr>
              <a:solidFill>
                <a:schemeClr val="dk1"/>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5"/>
          <p:cNvPicPr preferRelativeResize="0"/>
          <p:nvPr/>
        </p:nvPicPr>
        <p:blipFill rotWithShape="1">
          <a:blip r:embed="rId3">
            <a:alphaModFix/>
          </a:blip>
          <a:srcRect b="15358" l="3360" r="3666" t="8426"/>
          <a:stretch/>
        </p:blipFill>
        <p:spPr>
          <a:xfrm>
            <a:off x="0" y="0"/>
            <a:ext cx="12192000" cy="6858000"/>
          </a:xfrm>
          <a:prstGeom prst="rect">
            <a:avLst/>
          </a:prstGeom>
          <a:noFill/>
          <a:ln>
            <a:noFill/>
          </a:ln>
        </p:spPr>
      </p:pic>
      <p:pic>
        <p:nvPicPr>
          <p:cNvPr id="181" name="Google Shape;181;p15"/>
          <p:cNvPicPr preferRelativeResize="0"/>
          <p:nvPr>
            <p:ph idx="1" type="body"/>
          </p:nvPr>
        </p:nvPicPr>
        <p:blipFill rotWithShape="1">
          <a:blip r:embed="rId4">
            <a:alphaModFix/>
          </a:blip>
          <a:srcRect b="0" l="0" r="0" t="0"/>
          <a:stretch/>
        </p:blipFill>
        <p:spPr>
          <a:xfrm>
            <a:off x="489853" y="1701322"/>
            <a:ext cx="2010455" cy="2010455"/>
          </a:xfrm>
          <a:prstGeom prst="rect">
            <a:avLst/>
          </a:prstGeom>
          <a:noFill/>
          <a:ln>
            <a:noFill/>
          </a:ln>
        </p:spPr>
      </p:pic>
      <p:pic>
        <p:nvPicPr>
          <p:cNvPr id="182" name="Google Shape;182;p15"/>
          <p:cNvPicPr preferRelativeResize="0"/>
          <p:nvPr/>
        </p:nvPicPr>
        <p:blipFill rotWithShape="1">
          <a:blip r:embed="rId5">
            <a:alphaModFix/>
          </a:blip>
          <a:srcRect b="0" l="0" r="0" t="0"/>
          <a:stretch/>
        </p:blipFill>
        <p:spPr>
          <a:xfrm>
            <a:off x="491778" y="4284695"/>
            <a:ext cx="2008529" cy="2006599"/>
          </a:xfrm>
          <a:prstGeom prst="rect">
            <a:avLst/>
          </a:prstGeom>
          <a:noFill/>
          <a:ln>
            <a:noFill/>
          </a:ln>
        </p:spPr>
      </p:pic>
      <p:sp>
        <p:nvSpPr>
          <p:cNvPr id="183" name="Google Shape;183;p15"/>
          <p:cNvSpPr/>
          <p:nvPr/>
        </p:nvSpPr>
        <p:spPr>
          <a:xfrm>
            <a:off x="2717100" y="1631950"/>
            <a:ext cx="9056100" cy="22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erriweather"/>
                <a:ea typeface="Merriweather"/>
                <a:cs typeface="Merriweather"/>
                <a:sym typeface="Merriweather"/>
              </a:rPr>
              <a:t>ROSI</a:t>
            </a:r>
            <a:endParaRPr b="1" i="0" sz="1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erriweather"/>
                <a:ea typeface="Merriweather"/>
                <a:cs typeface="Merriweather"/>
                <a:sym typeface="Merriweather"/>
              </a:rPr>
              <a:t>Velda Ariance Samenel</a:t>
            </a:r>
            <a:r>
              <a:rPr b="0" i="0" lang="en-US" sz="1400" u="none" cap="none" strike="noStrike">
                <a:solidFill>
                  <a:schemeClr val="dk1"/>
                </a:solidFill>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born in Oeltua, 9 February 1997.</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Velda is a student of Church Music at IAKN Kupang. The world of performance is not a new world for her because she's always been active in her college's theatre stage and joined singing and dancing competitions in the church of Kupang, East Nusa Tenggara.</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Velda was happy to join in this film because she got a new skill, which is acting. Moreover, she thinks that it's important to preserve the woven cloth in East Nusa Tenggara regardless of the genders.</a:t>
            </a:r>
            <a:endParaRPr>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dk1"/>
              </a:solidFill>
              <a:latin typeface="Merriweather"/>
              <a:ea typeface="Merriweather"/>
              <a:cs typeface="Merriweather"/>
              <a:sym typeface="Merriweather"/>
            </a:endParaRPr>
          </a:p>
        </p:txBody>
      </p:sp>
      <p:sp>
        <p:nvSpPr>
          <p:cNvPr id="184" name="Google Shape;184;p15"/>
          <p:cNvSpPr/>
          <p:nvPr/>
        </p:nvSpPr>
        <p:spPr>
          <a:xfrm>
            <a:off x="2717100" y="4126850"/>
            <a:ext cx="9056100" cy="246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erriweather"/>
                <a:ea typeface="Merriweather"/>
                <a:cs typeface="Merriweather"/>
                <a:sym typeface="Merriweather"/>
              </a:rPr>
              <a:t>DION</a:t>
            </a:r>
            <a:endParaRPr b="1" i="0" sz="16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erriweather"/>
                <a:ea typeface="Merriweather"/>
                <a:cs typeface="Merriweather"/>
                <a:sym typeface="Merriweather"/>
              </a:rPr>
              <a:t>Dejan Djenlau</a:t>
            </a:r>
            <a:r>
              <a:rPr b="0" i="0" lang="en-US" sz="1400" u="none" cap="none" strike="noStrike">
                <a:solidFill>
                  <a:schemeClr val="dk1"/>
                </a:solidFill>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born in Kupang, 20 August 2002. </a:t>
            </a:r>
            <a:endParaRPr b="0" i="0" sz="1400" u="none" cap="none" strike="noStrike">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Dejan is a freshman at Artha Wacana University. He began to participate and like the world of art in 2015.  He joined Dion in the film production of “Aisyah Biarkan Kami Bersaudara” by Herwin Novianto. He was also involved in the Dan pernah juga terlibat dalam National Christmas in East Nusa Tenggara in 2015-2017.</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 </a:t>
            </a:r>
            <a:endParaRPr>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dk1"/>
                </a:solidFill>
                <a:latin typeface="Merriweather"/>
                <a:ea typeface="Merriweather"/>
                <a:cs typeface="Merriweather"/>
                <a:sym typeface="Merriweather"/>
              </a:rPr>
              <a:t>“Sejengkal is my vehicle to develop my interest in art, and also to support the preservation of woven cloth in East Nusa Tenggara."</a:t>
            </a:r>
            <a:endParaRPr>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dk1"/>
              </a:solidFill>
              <a:latin typeface="Merriweather"/>
              <a:ea typeface="Merriweather"/>
              <a:cs typeface="Merriweather"/>
              <a:sym typeface="Merriweather"/>
            </a:endParaRPr>
          </a:p>
        </p:txBody>
      </p:sp>
      <p:sp>
        <p:nvSpPr>
          <p:cNvPr id="185" name="Google Shape;185;p15"/>
          <p:cNvSpPr txBox="1"/>
          <p:nvPr/>
        </p:nvSpPr>
        <p:spPr>
          <a:xfrm>
            <a:off x="489850" y="496725"/>
            <a:ext cx="41478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CAST’S BIOGRAPHY </a:t>
            </a:r>
            <a:endParaRPr b="0" i="0" sz="3000"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6"/>
          <p:cNvPicPr preferRelativeResize="0"/>
          <p:nvPr/>
        </p:nvPicPr>
        <p:blipFill rotWithShape="1">
          <a:blip r:embed="rId3">
            <a:alphaModFix/>
          </a:blip>
          <a:srcRect b="15358" l="3360" r="3666" t="8426"/>
          <a:stretch/>
        </p:blipFill>
        <p:spPr>
          <a:xfrm>
            <a:off x="0" y="0"/>
            <a:ext cx="12192000" cy="6858001"/>
          </a:xfrm>
          <a:prstGeom prst="rect">
            <a:avLst/>
          </a:prstGeom>
          <a:noFill/>
          <a:ln>
            <a:noFill/>
          </a:ln>
        </p:spPr>
      </p:pic>
      <p:sp>
        <p:nvSpPr>
          <p:cNvPr id="191" name="Google Shape;191;p16"/>
          <p:cNvSpPr txBox="1"/>
          <p:nvPr/>
        </p:nvSpPr>
        <p:spPr>
          <a:xfrm>
            <a:off x="2152150" y="240850"/>
            <a:ext cx="16770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lang="en-US" sz="1000">
                <a:solidFill>
                  <a:schemeClr val="dk1"/>
                </a:solidFill>
              </a:rPr>
              <a:t>Director</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Arie Oramahi</a:t>
            </a:r>
            <a:endParaRPr b="0" i="0" sz="1200" u="none" cap="none" strike="noStrike">
              <a:solidFill>
                <a:srgbClr val="000000"/>
              </a:solidFill>
              <a:latin typeface="Arial"/>
              <a:ea typeface="Arial"/>
              <a:cs typeface="Arial"/>
              <a:sym typeface="Arial"/>
            </a:endParaRPr>
          </a:p>
        </p:txBody>
      </p:sp>
      <p:sp>
        <p:nvSpPr>
          <p:cNvPr id="192" name="Google Shape;192;p16"/>
          <p:cNvSpPr txBox="1"/>
          <p:nvPr/>
        </p:nvSpPr>
        <p:spPr>
          <a:xfrm>
            <a:off x="4596000" y="240850"/>
            <a:ext cx="30000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Executive Producer</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Catharina Dwihastarini</a:t>
            </a:r>
            <a:endParaRPr b="0" i="0" sz="1200" u="none" cap="none" strike="noStrike">
              <a:solidFill>
                <a:srgbClr val="000000"/>
              </a:solidFill>
              <a:latin typeface="Arial"/>
              <a:ea typeface="Arial"/>
              <a:cs typeface="Arial"/>
              <a:sym typeface="Arial"/>
            </a:endParaRPr>
          </a:p>
        </p:txBody>
      </p:sp>
      <p:sp>
        <p:nvSpPr>
          <p:cNvPr id="193" name="Google Shape;193;p16"/>
          <p:cNvSpPr txBox="1"/>
          <p:nvPr/>
        </p:nvSpPr>
        <p:spPr>
          <a:xfrm>
            <a:off x="7309025" y="240850"/>
            <a:ext cx="4695300" cy="75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1" lang="en-US" sz="1000">
                <a:solidFill>
                  <a:schemeClr val="dk1"/>
                </a:solidFill>
              </a:rPr>
              <a:t>Producer</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Robertus Wahyu Dewanto, Arie Oramahi,</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Santirta Martendano</a:t>
            </a:r>
            <a:endParaRPr b="0" i="0" sz="1200" u="none" cap="none" strike="noStrike">
              <a:solidFill>
                <a:srgbClr val="000000"/>
              </a:solidFill>
              <a:latin typeface="Arial"/>
              <a:ea typeface="Arial"/>
              <a:cs typeface="Arial"/>
              <a:sym typeface="Arial"/>
            </a:endParaRPr>
          </a:p>
        </p:txBody>
      </p:sp>
      <p:sp>
        <p:nvSpPr>
          <p:cNvPr id="194" name="Google Shape;194;p16"/>
          <p:cNvSpPr txBox="1"/>
          <p:nvPr/>
        </p:nvSpPr>
        <p:spPr>
          <a:xfrm>
            <a:off x="150350" y="978950"/>
            <a:ext cx="21903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Story by</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Catharina Dwihastarini</a:t>
            </a:r>
            <a:endParaRPr b="0" i="0" sz="1200" u="none" cap="none" strike="noStrike">
              <a:solidFill>
                <a:schemeClr val="dk1"/>
              </a:solidFill>
              <a:latin typeface="Arial"/>
              <a:ea typeface="Arial"/>
              <a:cs typeface="Arial"/>
              <a:sym typeface="Arial"/>
            </a:endParaRPr>
          </a:p>
        </p:txBody>
      </p:sp>
      <p:sp>
        <p:nvSpPr>
          <p:cNvPr id="195" name="Google Shape;195;p16"/>
          <p:cNvSpPr txBox="1"/>
          <p:nvPr/>
        </p:nvSpPr>
        <p:spPr>
          <a:xfrm>
            <a:off x="2861938" y="978950"/>
            <a:ext cx="1948800" cy="75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Scriptwriter</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Santirta Martendano</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Arie Oramahi</a:t>
            </a:r>
            <a:endParaRPr b="0" i="0" sz="1000" u="none" cap="none" strike="noStrike">
              <a:solidFill>
                <a:schemeClr val="dk1"/>
              </a:solidFill>
              <a:latin typeface="Arial"/>
              <a:ea typeface="Arial"/>
              <a:cs typeface="Arial"/>
              <a:sym typeface="Arial"/>
            </a:endParaRPr>
          </a:p>
        </p:txBody>
      </p:sp>
      <p:sp>
        <p:nvSpPr>
          <p:cNvPr id="196" name="Google Shape;196;p16"/>
          <p:cNvSpPr txBox="1"/>
          <p:nvPr/>
        </p:nvSpPr>
        <p:spPr>
          <a:xfrm>
            <a:off x="5247950" y="978950"/>
            <a:ext cx="19488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US" sz="1000">
                <a:solidFill>
                  <a:schemeClr val="dk1"/>
                </a:solidFill>
              </a:rPr>
              <a:t>Director of Photography</a:t>
            </a:r>
            <a:endParaRPr b="1" sz="1000">
              <a:solidFill>
                <a:schemeClr val="dk1"/>
              </a:solidFil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Santirta Martendano</a:t>
            </a:r>
            <a:endParaRPr b="0" i="0" sz="1200" u="none" cap="none" strike="noStrike">
              <a:solidFill>
                <a:schemeClr val="dk1"/>
              </a:solidFill>
              <a:latin typeface="Arial"/>
              <a:ea typeface="Arial"/>
              <a:cs typeface="Arial"/>
              <a:sym typeface="Arial"/>
            </a:endParaRPr>
          </a:p>
        </p:txBody>
      </p:sp>
      <p:sp>
        <p:nvSpPr>
          <p:cNvPr id="197" name="Google Shape;197;p16"/>
          <p:cNvSpPr txBox="1"/>
          <p:nvPr/>
        </p:nvSpPr>
        <p:spPr>
          <a:xfrm>
            <a:off x="7318550" y="978950"/>
            <a:ext cx="20355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Art Director </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Rexi I.J. Saleh Adu</a:t>
            </a:r>
            <a:endParaRPr b="0" i="0" sz="1200" u="none" cap="none" strike="noStrike">
              <a:solidFill>
                <a:schemeClr val="dk1"/>
              </a:solidFill>
              <a:latin typeface="Arial"/>
              <a:ea typeface="Arial"/>
              <a:cs typeface="Arial"/>
              <a:sym typeface="Arial"/>
            </a:endParaRPr>
          </a:p>
        </p:txBody>
      </p:sp>
      <p:sp>
        <p:nvSpPr>
          <p:cNvPr id="198" name="Google Shape;198;p16"/>
          <p:cNvSpPr txBox="1"/>
          <p:nvPr/>
        </p:nvSpPr>
        <p:spPr>
          <a:xfrm>
            <a:off x="9780650" y="978950"/>
            <a:ext cx="16770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Editor </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Deka Vivedru</a:t>
            </a:r>
            <a:endParaRPr b="0" i="0" sz="1200" u="none" cap="none" strike="noStrike">
              <a:solidFill>
                <a:schemeClr val="dk1"/>
              </a:solidFill>
              <a:latin typeface="Arial"/>
              <a:ea typeface="Arial"/>
              <a:cs typeface="Arial"/>
              <a:sym typeface="Arial"/>
            </a:endParaRPr>
          </a:p>
        </p:txBody>
      </p:sp>
      <p:sp>
        <p:nvSpPr>
          <p:cNvPr id="199" name="Google Shape;199;p16"/>
          <p:cNvSpPr txBox="1"/>
          <p:nvPr/>
        </p:nvSpPr>
        <p:spPr>
          <a:xfrm>
            <a:off x="7369250" y="1755625"/>
            <a:ext cx="19488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Music Composer</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Anggi Novalga</a:t>
            </a:r>
            <a:endParaRPr b="1" i="0" sz="1200" u="none" cap="none" strike="noStrike">
              <a:solidFill>
                <a:schemeClr val="dk1"/>
              </a:solidFill>
              <a:latin typeface="Arial"/>
              <a:ea typeface="Arial"/>
              <a:cs typeface="Arial"/>
              <a:sym typeface="Arial"/>
            </a:endParaRPr>
          </a:p>
        </p:txBody>
      </p:sp>
      <p:sp>
        <p:nvSpPr>
          <p:cNvPr id="200" name="Google Shape;200;p16"/>
          <p:cNvSpPr txBox="1"/>
          <p:nvPr/>
        </p:nvSpPr>
        <p:spPr>
          <a:xfrm>
            <a:off x="5204650" y="1755625"/>
            <a:ext cx="19488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Sound Designer </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Novrianto T. Mahendra</a:t>
            </a:r>
            <a:endParaRPr b="1" i="0" sz="1200" u="none" cap="none" strike="noStrike">
              <a:solidFill>
                <a:schemeClr val="dk1"/>
              </a:solidFill>
              <a:latin typeface="Arial"/>
              <a:ea typeface="Arial"/>
              <a:cs typeface="Arial"/>
              <a:sym typeface="Arial"/>
            </a:endParaRPr>
          </a:p>
        </p:txBody>
      </p:sp>
      <p:sp>
        <p:nvSpPr>
          <p:cNvPr id="201" name="Google Shape;201;p16"/>
          <p:cNvSpPr txBox="1"/>
          <p:nvPr/>
        </p:nvSpPr>
        <p:spPr>
          <a:xfrm>
            <a:off x="2785750" y="1755625"/>
            <a:ext cx="21903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Sound Recordist </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Tommy R.V. Lesar</a:t>
            </a:r>
            <a:endParaRPr b="1" i="0" sz="1200" u="none" cap="none" strike="noStrike">
              <a:solidFill>
                <a:schemeClr val="dk1"/>
              </a:solidFill>
              <a:latin typeface="Arial"/>
              <a:ea typeface="Arial"/>
              <a:cs typeface="Arial"/>
              <a:sym typeface="Arial"/>
            </a:endParaRPr>
          </a:p>
        </p:txBody>
      </p:sp>
      <p:sp>
        <p:nvSpPr>
          <p:cNvPr id="202" name="Google Shape;202;p16"/>
          <p:cNvSpPr txBox="1"/>
          <p:nvPr/>
        </p:nvSpPr>
        <p:spPr>
          <a:xfrm>
            <a:off x="9071450" y="1755625"/>
            <a:ext cx="30954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u="none" cap="none" strike="noStrike">
                <a:solidFill>
                  <a:schemeClr val="dk1"/>
                </a:solidFill>
                <a:latin typeface="Arial"/>
                <a:ea typeface="Arial"/>
                <a:cs typeface="Arial"/>
                <a:sym typeface="Arial"/>
              </a:rPr>
              <a:t>Casting</a:t>
            </a:r>
            <a:endParaRPr b="1"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Agusto Ronald Hari Dominggo Bunga</a:t>
            </a:r>
            <a:endParaRPr b="0" i="0" sz="1200" u="none" cap="none" strike="noStrike">
              <a:solidFill>
                <a:schemeClr val="dk1"/>
              </a:solidFill>
              <a:latin typeface="Arial"/>
              <a:ea typeface="Arial"/>
              <a:cs typeface="Arial"/>
              <a:sym typeface="Arial"/>
            </a:endParaRPr>
          </a:p>
        </p:txBody>
      </p:sp>
      <p:sp>
        <p:nvSpPr>
          <p:cNvPr id="203" name="Google Shape;203;p16"/>
          <p:cNvSpPr txBox="1"/>
          <p:nvPr/>
        </p:nvSpPr>
        <p:spPr>
          <a:xfrm>
            <a:off x="312325" y="1755625"/>
            <a:ext cx="2406300" cy="546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1" lang="en-US" sz="1000">
                <a:solidFill>
                  <a:schemeClr val="dk1"/>
                </a:solidFill>
              </a:rPr>
              <a:t>Assistant Director </a:t>
            </a:r>
            <a:endParaRPr b="1" i="0" sz="1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Robertus Wahyu Dewanto</a:t>
            </a:r>
            <a:endParaRPr b="1" i="0" sz="1200" u="none" cap="none" strike="noStrike">
              <a:solidFill>
                <a:schemeClr val="dk1"/>
              </a:solidFill>
              <a:latin typeface="Arial"/>
              <a:ea typeface="Arial"/>
              <a:cs typeface="Arial"/>
              <a:sym typeface="Arial"/>
            </a:endParaRPr>
          </a:p>
        </p:txBody>
      </p:sp>
      <p:sp>
        <p:nvSpPr>
          <p:cNvPr id="204" name="Google Shape;204;p16"/>
          <p:cNvSpPr txBox="1"/>
          <p:nvPr/>
        </p:nvSpPr>
        <p:spPr>
          <a:xfrm>
            <a:off x="312325" y="2339450"/>
            <a:ext cx="1839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en-US" sz="1200">
                <a:latin typeface="Calibri"/>
                <a:ea typeface="Calibri"/>
                <a:cs typeface="Calibri"/>
                <a:sym typeface="Calibri"/>
              </a:rPr>
              <a:t>STARRING</a:t>
            </a:r>
            <a:endParaRPr b="1" i="0" sz="1200" u="none" cap="none" strike="noStrike">
              <a:solidFill>
                <a:srgbClr val="000000"/>
              </a:solidFill>
              <a:latin typeface="Calibri"/>
              <a:ea typeface="Calibri"/>
              <a:cs typeface="Calibri"/>
              <a:sym typeface="Calibri"/>
            </a:endParaRPr>
          </a:p>
        </p:txBody>
      </p:sp>
      <p:sp>
        <p:nvSpPr>
          <p:cNvPr id="205" name="Google Shape;205;p16"/>
          <p:cNvSpPr txBox="1"/>
          <p:nvPr/>
        </p:nvSpPr>
        <p:spPr>
          <a:xfrm>
            <a:off x="312325" y="2541950"/>
            <a:ext cx="34710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Menas		Dionisius Rivaldo Moruk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Alfred			Semaya Thomas Katu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Manu			Zadrak Obaja Nenu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Rosi	</a:t>
            </a:r>
            <a:r>
              <a:rPr b="1" i="0" lang="en-US" sz="1200" u="none" cap="none" strike="noStrike">
                <a:solidFill>
                  <a:schemeClr val="dk1"/>
                </a:solidFill>
                <a:latin typeface="Arial"/>
                <a:ea typeface="Arial"/>
                <a:cs typeface="Arial"/>
                <a:sym typeface="Arial"/>
              </a:rPr>
              <a:t>		</a:t>
            </a:r>
            <a:r>
              <a:rPr b="0" i="0" lang="en-US" sz="1200" u="none" cap="none" strike="noStrike">
                <a:solidFill>
                  <a:schemeClr val="dk1"/>
                </a:solidFill>
                <a:latin typeface="Arial"/>
                <a:ea typeface="Arial"/>
                <a:cs typeface="Arial"/>
                <a:sym typeface="Arial"/>
              </a:rPr>
              <a:t>Velda Ariance Samenel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Ester			Sufyeti S. Katu		Dion			Dejan Djenlau		</a:t>
            </a:r>
            <a:endParaRPr b="0" i="0" sz="1200" u="none" cap="none" strike="noStrike">
              <a:solidFill>
                <a:srgbClr val="000000"/>
              </a:solidFill>
              <a:latin typeface="Arial"/>
              <a:ea typeface="Arial"/>
              <a:cs typeface="Arial"/>
              <a:sym typeface="Arial"/>
            </a:endParaRPr>
          </a:p>
        </p:txBody>
      </p:sp>
      <p:sp>
        <p:nvSpPr>
          <p:cNvPr id="206" name="Google Shape;206;p16"/>
          <p:cNvSpPr txBox="1"/>
          <p:nvPr/>
        </p:nvSpPr>
        <p:spPr>
          <a:xfrm>
            <a:off x="312325" y="4030800"/>
            <a:ext cx="177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en-US" sz="1200">
                <a:latin typeface="Calibri"/>
                <a:ea typeface="Calibri"/>
                <a:cs typeface="Calibri"/>
                <a:sym typeface="Calibri"/>
              </a:rPr>
              <a:t>EXTRAS</a:t>
            </a:r>
            <a:endParaRPr b="1" i="0" sz="1200" u="none" cap="none" strike="noStrike">
              <a:solidFill>
                <a:srgbClr val="000000"/>
              </a:solidFill>
              <a:latin typeface="Calibri"/>
              <a:ea typeface="Calibri"/>
              <a:cs typeface="Calibri"/>
              <a:sym typeface="Calibri"/>
            </a:endParaRPr>
          </a:p>
        </p:txBody>
      </p:sp>
      <p:sp>
        <p:nvSpPr>
          <p:cNvPr id="207" name="Google Shape;207;p16"/>
          <p:cNvSpPr txBox="1"/>
          <p:nvPr/>
        </p:nvSpPr>
        <p:spPr>
          <a:xfrm>
            <a:off x="312325" y="4229325"/>
            <a:ext cx="38628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Widow 	</a:t>
            </a:r>
            <a:r>
              <a:rPr b="0" i="0" lang="en-US" sz="1200" u="none" cap="none" strike="noStrike">
                <a:solidFill>
                  <a:schemeClr val="dk1"/>
                </a:solidFill>
                <a:latin typeface="Arial"/>
                <a:ea typeface="Arial"/>
                <a:cs typeface="Arial"/>
                <a:sym typeface="Arial"/>
              </a:rPr>
              <a:t>	Marthen Dominggus Solet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The Deceased </a:t>
            </a:r>
            <a:r>
              <a:rPr b="0" i="0" lang="en-US" sz="1200" u="none" cap="none" strike="noStrike">
                <a:solidFill>
                  <a:schemeClr val="dk1"/>
                </a:solidFill>
                <a:latin typeface="Arial"/>
                <a:ea typeface="Arial"/>
                <a:cs typeface="Arial"/>
                <a:sym typeface="Arial"/>
              </a:rPr>
              <a:t>	Frida Katu</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Mourner </a:t>
            </a:r>
            <a:r>
              <a:rPr b="0" i="0" lang="en-US" sz="1200" u="none" cap="none" strike="noStrike">
                <a:solidFill>
                  <a:schemeClr val="dk1"/>
                </a:solidFill>
                <a:latin typeface="Arial"/>
                <a:ea typeface="Arial"/>
                <a:cs typeface="Arial"/>
                <a:sym typeface="Arial"/>
              </a:rPr>
              <a:t> 1		Berto Susang</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Mourner </a:t>
            </a:r>
            <a:r>
              <a:rPr b="0" i="0" lang="en-US" sz="1200" u="none" cap="none" strike="noStrike">
                <a:solidFill>
                  <a:schemeClr val="dk1"/>
                </a:solidFill>
                <a:latin typeface="Arial"/>
                <a:ea typeface="Arial"/>
                <a:cs typeface="Arial"/>
                <a:sym typeface="Arial"/>
              </a:rPr>
              <a:t> 2		Adryana Pulli</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Mourner </a:t>
            </a:r>
            <a:r>
              <a:rPr b="0" i="0" lang="en-US" sz="1200" u="none" cap="none" strike="noStrike">
                <a:solidFill>
                  <a:schemeClr val="dk1"/>
                </a:solidFill>
                <a:latin typeface="Arial"/>
                <a:ea typeface="Arial"/>
                <a:cs typeface="Arial"/>
                <a:sym typeface="Arial"/>
              </a:rPr>
              <a:t> 3		Katsia Laitabun</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Mourner </a:t>
            </a:r>
            <a:r>
              <a:rPr b="0" i="0" lang="en-US" sz="1200" u="none" cap="none" strike="noStrike">
                <a:solidFill>
                  <a:schemeClr val="dk1"/>
                </a:solidFill>
                <a:latin typeface="Arial"/>
                <a:ea typeface="Arial"/>
                <a:cs typeface="Arial"/>
                <a:sym typeface="Arial"/>
              </a:rPr>
              <a:t> 4		Juliana Kese</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Mourner </a:t>
            </a:r>
            <a:r>
              <a:rPr b="0" i="0" lang="en-US" sz="1200" u="none" cap="none" strike="noStrike">
                <a:solidFill>
                  <a:schemeClr val="dk1"/>
                </a:solidFill>
                <a:latin typeface="Arial"/>
                <a:ea typeface="Arial"/>
                <a:cs typeface="Arial"/>
                <a:sym typeface="Arial"/>
              </a:rPr>
              <a:t> 5		Get Susang</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Civilians </a:t>
            </a:r>
            <a:r>
              <a:rPr b="0" i="0" lang="en-US" sz="1200" u="none" cap="none" strike="noStrike">
                <a:solidFill>
                  <a:schemeClr val="dk1"/>
                </a:solidFill>
                <a:latin typeface="Arial"/>
                <a:ea typeface="Arial"/>
                <a:cs typeface="Arial"/>
                <a:sym typeface="Arial"/>
              </a:rPr>
              <a:t> 1		Matias Bissilisin</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Civilians </a:t>
            </a:r>
            <a:r>
              <a:rPr b="0" i="0" lang="en-US" sz="1200" u="none" cap="none" strike="noStrike">
                <a:solidFill>
                  <a:schemeClr val="dk1"/>
                </a:solidFill>
                <a:latin typeface="Arial"/>
                <a:ea typeface="Arial"/>
                <a:cs typeface="Arial"/>
                <a:sym typeface="Arial"/>
              </a:rPr>
              <a:t> 2		Bonsar K.A. Blegur</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Friend of Dion </a:t>
            </a:r>
            <a:r>
              <a:rPr b="0" i="0" lang="en-US" sz="1200" u="none" cap="none" strike="noStrike">
                <a:solidFill>
                  <a:schemeClr val="dk1"/>
                </a:solidFill>
                <a:latin typeface="Arial"/>
                <a:ea typeface="Arial"/>
                <a:cs typeface="Arial"/>
                <a:sym typeface="Arial"/>
              </a:rPr>
              <a:t>1	Efendi Laitabun</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Friend of Dion</a:t>
            </a:r>
            <a:r>
              <a:rPr b="0" i="0" lang="en-US" sz="1200" u="none" cap="none" strike="noStrike">
                <a:solidFill>
                  <a:schemeClr val="dk1"/>
                </a:solidFill>
                <a:latin typeface="Arial"/>
                <a:ea typeface="Arial"/>
                <a:cs typeface="Arial"/>
                <a:sym typeface="Arial"/>
              </a:rPr>
              <a:t> 2	Rivaldi Pong</a:t>
            </a:r>
            <a:endParaRPr b="0" i="0" sz="1200" u="none" cap="none" strike="noStrike">
              <a:solidFill>
                <a:srgbClr val="000000"/>
              </a:solidFill>
              <a:latin typeface="Arial"/>
              <a:ea typeface="Arial"/>
              <a:cs typeface="Arial"/>
              <a:sym typeface="Arial"/>
            </a:endParaRPr>
          </a:p>
        </p:txBody>
      </p:sp>
      <p:sp>
        <p:nvSpPr>
          <p:cNvPr id="208" name="Google Shape;208;p16"/>
          <p:cNvSpPr txBox="1"/>
          <p:nvPr/>
        </p:nvSpPr>
        <p:spPr>
          <a:xfrm>
            <a:off x="3783325" y="2339450"/>
            <a:ext cx="177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TIM PRODUKSI</a:t>
            </a:r>
            <a:endParaRPr b="1" i="0" sz="1200" u="none" cap="none" strike="noStrike">
              <a:solidFill>
                <a:srgbClr val="000000"/>
              </a:solidFill>
              <a:latin typeface="Calibri"/>
              <a:ea typeface="Calibri"/>
              <a:cs typeface="Calibri"/>
              <a:sym typeface="Calibri"/>
            </a:endParaRPr>
          </a:p>
        </p:txBody>
      </p:sp>
      <p:sp>
        <p:nvSpPr>
          <p:cNvPr id="209" name="Google Shape;209;p16"/>
          <p:cNvSpPr txBox="1"/>
          <p:nvPr/>
        </p:nvSpPr>
        <p:spPr>
          <a:xfrm>
            <a:off x="3783325" y="2537975"/>
            <a:ext cx="4809300" cy="3980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Local Coordinator </a:t>
            </a:r>
            <a:r>
              <a:rPr b="0" i="0" lang="en-US" sz="1200" u="none" cap="none" strike="noStrike">
                <a:solidFill>
                  <a:schemeClr val="dk1"/>
                </a:solidFill>
                <a:latin typeface="Arial"/>
                <a:ea typeface="Arial"/>
                <a:cs typeface="Arial"/>
                <a:sym typeface="Arial"/>
              </a:rPr>
              <a:t>		Agusto Ronald Hari Dominggo Bunga</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Assistant to Local Coordinator </a:t>
            </a:r>
            <a:r>
              <a:rPr b="0" i="0" lang="en-US" sz="1200" u="none" cap="none" strike="noStrike">
                <a:solidFill>
                  <a:schemeClr val="dk1"/>
                </a:solidFill>
                <a:latin typeface="Arial"/>
                <a:ea typeface="Arial"/>
                <a:cs typeface="Arial"/>
                <a:sym typeface="Arial"/>
              </a:rPr>
              <a:t>	Arry Pelokilla</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Production Assistant </a:t>
            </a:r>
            <a:r>
              <a:rPr b="0" i="0" lang="en-US" sz="1200" u="none" cap="none" strike="noStrike">
                <a:solidFill>
                  <a:schemeClr val="dk1"/>
                </a:solidFill>
                <a:latin typeface="Arial"/>
                <a:ea typeface="Arial"/>
                <a:cs typeface="Arial"/>
                <a:sym typeface="Arial"/>
              </a:rPr>
              <a:t>	Zadrak Obaja Nenu</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Wardrobe 	</a:t>
            </a:r>
            <a:r>
              <a:rPr b="0" i="0" lang="en-US" sz="1200" u="none" cap="none" strike="noStrike">
                <a:solidFill>
                  <a:schemeClr val="dk1"/>
                </a:solidFill>
                <a:latin typeface="Arial"/>
                <a:ea typeface="Arial"/>
                <a:cs typeface="Arial"/>
                <a:sym typeface="Arial"/>
              </a:rPr>
              <a:t>		Ina Duan</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Makeup artist </a:t>
            </a:r>
            <a:r>
              <a:rPr b="0" i="0" lang="en-US" sz="1200" u="none" cap="none" strike="noStrike">
                <a:solidFill>
                  <a:schemeClr val="dk1"/>
                </a:solidFill>
                <a:latin typeface="Arial"/>
                <a:ea typeface="Arial"/>
                <a:cs typeface="Arial"/>
                <a:sym typeface="Arial"/>
              </a:rPr>
              <a:t>		Since Katu</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lang="en-US" sz="1200" u="none" cap="none" strike="noStrike">
                <a:solidFill>
                  <a:schemeClr val="dk1"/>
                </a:solidFill>
                <a:latin typeface="Arial"/>
                <a:ea typeface="Arial"/>
                <a:cs typeface="Arial"/>
                <a:sym typeface="Arial"/>
              </a:rPr>
              <a:t>Boom Operator</a:t>
            </a:r>
            <a:r>
              <a:rPr b="0" i="0" lang="en-US" sz="1200" u="none" cap="none" strike="noStrike">
                <a:solidFill>
                  <a:schemeClr val="dk1"/>
                </a:solidFill>
                <a:latin typeface="Arial"/>
                <a:ea typeface="Arial"/>
                <a:cs typeface="Arial"/>
                <a:sym typeface="Arial"/>
              </a:rPr>
              <a:t>		Reza Feriyanto</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lang="en-US" sz="1200" u="none" cap="none" strike="noStrike">
                <a:solidFill>
                  <a:schemeClr val="dk1"/>
                </a:solidFill>
                <a:latin typeface="Arial"/>
                <a:ea typeface="Arial"/>
                <a:cs typeface="Arial"/>
                <a:sym typeface="Arial"/>
              </a:rPr>
              <a:t>Clapper</a:t>
            </a:r>
            <a:r>
              <a:rPr b="0" i="0" lang="en-US" sz="1200" u="none" cap="none" strike="noStrike">
                <a:solidFill>
                  <a:schemeClr val="dk1"/>
                </a:solidFill>
                <a:latin typeface="Arial"/>
                <a:ea typeface="Arial"/>
                <a:cs typeface="Arial"/>
                <a:sym typeface="Arial"/>
              </a:rPr>
              <a:t>			Kartika Cahya Kurnia Lay</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Gaffer 	</a:t>
            </a:r>
            <a:r>
              <a:rPr b="0" i="0" lang="en-US" sz="1200" u="none" cap="none" strike="noStrike">
                <a:solidFill>
                  <a:schemeClr val="dk1"/>
                </a:solidFill>
                <a:latin typeface="Arial"/>
                <a:ea typeface="Arial"/>
                <a:cs typeface="Arial"/>
                <a:sym typeface="Arial"/>
              </a:rPr>
              <a:t>		Ricky</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Assistant Gaffer 	</a:t>
            </a:r>
            <a:r>
              <a:rPr b="0" i="0" lang="en-US" sz="1200" u="none" cap="none" strike="noStrike">
                <a:solidFill>
                  <a:schemeClr val="dk1"/>
                </a:solidFill>
                <a:latin typeface="Arial"/>
                <a:ea typeface="Arial"/>
                <a:cs typeface="Arial"/>
                <a:sym typeface="Arial"/>
              </a:rPr>
              <a:t>	Rizal Ukat</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Genset Operator </a:t>
            </a:r>
            <a:r>
              <a:rPr b="0" i="0" lang="en-US" sz="1200" u="none" cap="none" strike="noStrike">
                <a:solidFill>
                  <a:schemeClr val="dk1"/>
                </a:solidFill>
                <a:latin typeface="Arial"/>
                <a:ea typeface="Arial"/>
                <a:cs typeface="Arial"/>
                <a:sym typeface="Arial"/>
              </a:rPr>
              <a:t>		Yohan D. Killa</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Art Department </a:t>
            </a:r>
            <a:r>
              <a:rPr b="0" i="0" lang="en-US" sz="1200" u="none" cap="none" strike="noStrike">
                <a:solidFill>
                  <a:schemeClr val="dk1"/>
                </a:solidFill>
                <a:latin typeface="Arial"/>
                <a:ea typeface="Arial"/>
                <a:cs typeface="Arial"/>
                <a:sym typeface="Arial"/>
              </a:rPr>
              <a:t>		Bonsar K. A. Blegur</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Assistant Editor 	</a:t>
            </a:r>
            <a:r>
              <a:rPr b="0" i="0" lang="en-US" sz="1200" u="none" cap="none" strike="noStrike">
                <a:solidFill>
                  <a:schemeClr val="dk1"/>
                </a:solidFill>
                <a:latin typeface="Arial"/>
                <a:ea typeface="Arial"/>
                <a:cs typeface="Arial"/>
                <a:sym typeface="Arial"/>
              </a:rPr>
              <a:t>	Abung</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Visual Effect </a:t>
            </a:r>
            <a:r>
              <a:rPr b="0" i="0" lang="en-US" sz="1200" u="none" cap="none" strike="noStrike">
                <a:solidFill>
                  <a:schemeClr val="dk1"/>
                </a:solidFill>
                <a:latin typeface="Arial"/>
                <a:ea typeface="Arial"/>
                <a:cs typeface="Arial"/>
                <a:sym typeface="Arial"/>
              </a:rPr>
              <a:t>			Nino Imatra</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Colorist 	</a:t>
            </a:r>
            <a:r>
              <a:rPr b="0" i="0" lang="en-US" sz="1200" u="none" cap="none" strike="noStrike">
                <a:solidFill>
                  <a:schemeClr val="dk1"/>
                </a:solidFill>
                <a:latin typeface="Arial"/>
                <a:ea typeface="Arial"/>
                <a:cs typeface="Arial"/>
                <a:sym typeface="Arial"/>
              </a:rPr>
              <a:t>		Sandy Rorimpandey</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Driver 		</a:t>
            </a:r>
            <a:r>
              <a:rPr b="0" i="0" lang="en-US" sz="1200" u="none" cap="none" strike="noStrike">
                <a:solidFill>
                  <a:schemeClr val="dk1"/>
                </a:solidFill>
                <a:latin typeface="Arial"/>
                <a:ea typeface="Arial"/>
                <a:cs typeface="Arial"/>
                <a:sym typeface="Arial"/>
              </a:rPr>
              <a:t>		Putra</a:t>
            </a:r>
            <a:endParaRPr b="0" i="0" sz="1200" u="none" cap="none" strike="noStrike">
              <a:solidFill>
                <a:schemeClr val="dk1"/>
              </a:solidFill>
              <a:latin typeface="Arial"/>
              <a:ea typeface="Arial"/>
              <a:cs typeface="Arial"/>
              <a:sym typeface="Arial"/>
            </a:endParaRPr>
          </a:p>
          <a:p>
            <a:pPr indent="457200" lvl="0" marL="137160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Urgenes Laitabun</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Poster Designer </a:t>
            </a:r>
            <a:r>
              <a:rPr b="0" i="0" lang="en-US" sz="1200" u="none" cap="none" strike="noStrike">
                <a:solidFill>
                  <a:schemeClr val="dk1"/>
                </a:solidFill>
                <a:latin typeface="Arial"/>
                <a:ea typeface="Arial"/>
                <a:cs typeface="Arial"/>
                <a:sym typeface="Arial"/>
              </a:rPr>
              <a:t>		Johan Tambunan</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lang="en-US" sz="1200">
                <a:solidFill>
                  <a:schemeClr val="dk1"/>
                </a:solidFill>
              </a:rPr>
              <a:t>Translator 		</a:t>
            </a:r>
            <a:r>
              <a:rPr b="0" i="0" lang="en-US" sz="1200" u="none" cap="none" strike="noStrike">
                <a:solidFill>
                  <a:schemeClr val="dk1"/>
                </a:solidFill>
                <a:latin typeface="Arial"/>
                <a:ea typeface="Arial"/>
                <a:cs typeface="Arial"/>
                <a:sym typeface="Arial"/>
              </a:rPr>
              <a:t>	</a:t>
            </a:r>
            <a:r>
              <a:rPr b="0" i="0" lang="en-US" sz="1200" u="none" cap="none" strike="noStrike">
                <a:solidFill>
                  <a:schemeClr val="dk1"/>
                </a:solidFill>
                <a:latin typeface="Arial"/>
                <a:ea typeface="Arial"/>
                <a:cs typeface="Arial"/>
                <a:sym typeface="Arial"/>
              </a:rPr>
              <a:t>M. Qashiratu </a:t>
            </a:r>
            <a:r>
              <a:rPr b="0" i="0" lang="en-US" sz="1200" u="none" cap="none" strike="noStrike">
                <a:solidFill>
                  <a:schemeClr val="dk1"/>
                </a:solidFill>
                <a:latin typeface="Arial"/>
                <a:ea typeface="Arial"/>
                <a:cs typeface="Arial"/>
                <a:sym typeface="Arial"/>
              </a:rPr>
              <a:t>Taqarrabie</a:t>
            </a:r>
            <a:endParaRPr b="0" i="0" sz="1200" u="none" cap="none" strike="noStrike">
              <a:solidFill>
                <a:schemeClr val="dk1"/>
              </a:solidFill>
              <a:latin typeface="Arial"/>
              <a:ea typeface="Arial"/>
              <a:cs typeface="Arial"/>
              <a:sym typeface="Arial"/>
            </a:endParaRPr>
          </a:p>
        </p:txBody>
      </p:sp>
      <p:sp>
        <p:nvSpPr>
          <p:cNvPr id="210" name="Google Shape;210;p16"/>
          <p:cNvSpPr txBox="1"/>
          <p:nvPr/>
        </p:nvSpPr>
        <p:spPr>
          <a:xfrm>
            <a:off x="8352000" y="2301925"/>
            <a:ext cx="33864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LAGU RINDU</a:t>
            </a:r>
            <a:endParaRPr b="1" i="0" sz="1200" u="none" cap="none" strike="noStrike">
              <a:solidFill>
                <a:srgbClr val="000000"/>
              </a:solidFill>
              <a:latin typeface="Calibri"/>
              <a:ea typeface="Calibri"/>
              <a:cs typeface="Calibri"/>
              <a:sym typeface="Calibri"/>
            </a:endParaRPr>
          </a:p>
        </p:txBody>
      </p:sp>
      <p:sp>
        <p:nvSpPr>
          <p:cNvPr id="211" name="Google Shape;211;p16"/>
          <p:cNvSpPr txBox="1"/>
          <p:nvPr/>
        </p:nvSpPr>
        <p:spPr>
          <a:xfrm>
            <a:off x="8352000" y="2504425"/>
            <a:ext cx="34710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Composer</a:t>
            </a:r>
            <a:r>
              <a:rPr b="0" i="0" lang="en-US" sz="1200" u="none" cap="none" strike="noStrike">
                <a:solidFill>
                  <a:schemeClr val="dk1"/>
                </a:solidFill>
                <a:latin typeface="Arial"/>
                <a:ea typeface="Arial"/>
                <a:cs typeface="Arial"/>
                <a:sym typeface="Arial"/>
              </a:rPr>
              <a:t> : Robertus Wahyu Dewanto</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lang="en-US" sz="1200">
                <a:solidFill>
                  <a:schemeClr val="dk1"/>
                </a:solidFill>
              </a:rPr>
              <a:t>Singer </a:t>
            </a:r>
            <a:r>
              <a:rPr b="0" i="0" lang="en-US" sz="1200" u="none" cap="none" strike="noStrike">
                <a:solidFill>
                  <a:schemeClr val="dk1"/>
                </a:solidFill>
                <a:latin typeface="Arial"/>
                <a:ea typeface="Arial"/>
                <a:cs typeface="Arial"/>
                <a:sym typeface="Arial"/>
              </a:rPr>
              <a:t> : Michael Felisianus &amp; Amelia Anjani</a:t>
            </a:r>
            <a:endParaRPr b="0" i="0" sz="1200" u="none" cap="none" strike="noStrike">
              <a:solidFill>
                <a:schemeClr val="dk1"/>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Arrangement</a:t>
            </a:r>
            <a:r>
              <a:rPr b="0" i="0" lang="en-US" sz="1200" u="none" cap="none" strike="noStrike">
                <a:solidFill>
                  <a:schemeClr val="dk1"/>
                </a:solidFill>
                <a:latin typeface="Arial"/>
                <a:ea typeface="Arial"/>
                <a:cs typeface="Arial"/>
                <a:sym typeface="Arial"/>
              </a:rPr>
              <a:t> : Anggi Novalga</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7"/>
          <p:cNvPicPr preferRelativeResize="0"/>
          <p:nvPr/>
        </p:nvPicPr>
        <p:blipFill rotWithShape="1">
          <a:blip r:embed="rId3">
            <a:alphaModFix/>
          </a:blip>
          <a:srcRect b="15358" l="3360" r="3666" t="8426"/>
          <a:stretch/>
        </p:blipFill>
        <p:spPr>
          <a:xfrm>
            <a:off x="0" y="0"/>
            <a:ext cx="12192000" cy="6858001"/>
          </a:xfrm>
          <a:prstGeom prst="rect">
            <a:avLst/>
          </a:prstGeom>
          <a:noFill/>
          <a:ln>
            <a:noFill/>
          </a:ln>
        </p:spPr>
      </p:pic>
      <p:sp>
        <p:nvSpPr>
          <p:cNvPr id="217" name="Google Shape;217;p17"/>
          <p:cNvSpPr txBox="1"/>
          <p:nvPr/>
        </p:nvSpPr>
        <p:spPr>
          <a:xfrm>
            <a:off x="231375" y="234650"/>
            <a:ext cx="1839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en-US" sz="1200">
                <a:latin typeface="Calibri"/>
                <a:ea typeface="Calibri"/>
                <a:cs typeface="Calibri"/>
                <a:sym typeface="Calibri"/>
              </a:rPr>
              <a:t>THANK YOU</a:t>
            </a:r>
            <a:endParaRPr b="1" i="0" sz="1200" u="none" cap="none" strike="noStrike">
              <a:solidFill>
                <a:srgbClr val="000000"/>
              </a:solidFill>
              <a:latin typeface="Calibri"/>
              <a:ea typeface="Calibri"/>
              <a:cs typeface="Calibri"/>
              <a:sym typeface="Calibri"/>
            </a:endParaRPr>
          </a:p>
        </p:txBody>
      </p:sp>
      <p:sp>
        <p:nvSpPr>
          <p:cNvPr id="218" name="Google Shape;218;p17"/>
          <p:cNvSpPr txBox="1"/>
          <p:nvPr/>
        </p:nvSpPr>
        <p:spPr>
          <a:xfrm>
            <a:off x="231375" y="589550"/>
            <a:ext cx="5562600" cy="2685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Dominggus Liman		Kepala Desa Utitiutuan</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Keluarga</a:t>
            </a:r>
            <a:r>
              <a:rPr b="0" i="0" lang="en-US" sz="1300" u="none" cap="none" strike="noStrike">
                <a:solidFill>
                  <a:schemeClr val="dk1"/>
                </a:solidFill>
                <a:latin typeface="Calibri"/>
                <a:ea typeface="Calibri"/>
                <a:cs typeface="Calibri"/>
                <a:sym typeface="Calibri"/>
              </a:rPr>
              <a:t> Bapak Matias Bissilisin, Keluarga Bapak Marthen Dominggus Solet, Keluarga Bapak Sam Lasi, Keluarga Bapak Calvin Masa, Keluarga Bapak Permenas Pully, Keluarga Bapak Abimelek Lote, Keluarga Bapak Eratus Batu</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Seluruh Warga Desa Utitiutuan, Pulau Semau , Kabupaten Kupang NTT</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1" i="0" lang="en-US" sz="1300" u="none" cap="none" strike="noStrike">
                <a:solidFill>
                  <a:schemeClr val="dk1"/>
                </a:solidFill>
                <a:latin typeface="Calibri"/>
                <a:ea typeface="Calibri"/>
                <a:cs typeface="Calibri"/>
                <a:sym typeface="Calibri"/>
              </a:rPr>
              <a:t>YAYASAN  PIKUL</a:t>
            </a:r>
            <a:endParaRPr b="1"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Pantoro Tri Kuswardono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Adriana Nomleni		</a:t>
            </a:r>
            <a:endParaRPr b="0" i="0" sz="1200" u="none" cap="none" strike="noStrike">
              <a:solidFill>
                <a:schemeClr val="dk1"/>
              </a:solidFill>
              <a:latin typeface="Arial"/>
              <a:ea typeface="Arial"/>
              <a:cs typeface="Arial"/>
              <a:sym typeface="Arial"/>
            </a:endParaRPr>
          </a:p>
        </p:txBody>
      </p:sp>
      <p:sp>
        <p:nvSpPr>
          <p:cNvPr id="219" name="Google Shape;219;p17"/>
          <p:cNvSpPr txBox="1"/>
          <p:nvPr/>
        </p:nvSpPr>
        <p:spPr>
          <a:xfrm>
            <a:off x="6457350" y="234650"/>
            <a:ext cx="4986900" cy="337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1300" u="none" cap="none" strike="noStrike">
                <a:solidFill>
                  <a:schemeClr val="dk1"/>
                </a:solidFill>
                <a:latin typeface="Calibri"/>
                <a:ea typeface="Calibri"/>
                <a:cs typeface="Calibri"/>
                <a:sym typeface="Calibri"/>
              </a:rPr>
              <a:t>GEF SGP Indonesia – Terasmitra</a:t>
            </a:r>
            <a:endParaRPr b="1"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Meinar Sapto Wulan	Zainal Arifin</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Dwi Lestari Rahardiani	Y Purwanto</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Hery Budiarto		Ikatri Meynar Sihombing</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Laksmi Dhewanthi		Mathias Ola</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Julia Kalmirah		Yani Witjaksono</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Martha Tilaar			Adinindyah Arya Wisnutama</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Heru Wardhana		Dicky Lopulalan</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Fransiskus Welirang		Wiraswasti Yuliani</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Soegiono Dharmatjipto	Fitria Werdiningsih</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Latipah Hendarti		Revi Bestari</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Brigita Isworo    		Anton Sri Probiyantono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Agus Prabowo		Brigitta Dewanti</a:t>
            </a:r>
            <a:endParaRPr b="0" i="0" sz="1300" u="none" cap="none" strike="noStrike">
              <a:solidFill>
                <a:schemeClr val="dk1"/>
              </a:solidFill>
              <a:latin typeface="Calibri"/>
              <a:ea typeface="Calibri"/>
              <a:cs typeface="Calibri"/>
              <a:sym typeface="Calibri"/>
            </a:endParaRPr>
          </a:p>
        </p:txBody>
      </p:sp>
      <p:sp>
        <p:nvSpPr>
          <p:cNvPr id="220" name="Google Shape;220;p17"/>
          <p:cNvSpPr txBox="1"/>
          <p:nvPr/>
        </p:nvSpPr>
        <p:spPr>
          <a:xfrm>
            <a:off x="5176050" y="3944825"/>
            <a:ext cx="1281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Calibri"/>
                <a:ea typeface="Calibri"/>
                <a:cs typeface="Calibri"/>
                <a:sym typeface="Calibri"/>
              </a:rPr>
              <a:t>SUPPORTED BY</a:t>
            </a:r>
            <a:endParaRPr b="1" i="0" sz="1200" u="none" cap="none" strike="noStrike">
              <a:solidFill>
                <a:srgbClr val="000000"/>
              </a:solidFill>
              <a:latin typeface="Calibri"/>
              <a:ea typeface="Calibri"/>
              <a:cs typeface="Calibri"/>
              <a:sym typeface="Calibri"/>
            </a:endParaRPr>
          </a:p>
        </p:txBody>
      </p:sp>
      <p:pic>
        <p:nvPicPr>
          <p:cNvPr id="221" name="Google Shape;221;p17"/>
          <p:cNvPicPr preferRelativeResize="0"/>
          <p:nvPr/>
        </p:nvPicPr>
        <p:blipFill>
          <a:blip r:embed="rId4">
            <a:alphaModFix/>
          </a:blip>
          <a:stretch>
            <a:fillRect/>
          </a:stretch>
        </p:blipFill>
        <p:spPr>
          <a:xfrm>
            <a:off x="2583452" y="4603451"/>
            <a:ext cx="2211600" cy="1564044"/>
          </a:xfrm>
          <a:prstGeom prst="rect">
            <a:avLst/>
          </a:prstGeom>
          <a:noFill/>
          <a:ln>
            <a:noFill/>
          </a:ln>
        </p:spPr>
      </p:pic>
      <p:pic>
        <p:nvPicPr>
          <p:cNvPr id="222" name="Google Shape;222;p17"/>
          <p:cNvPicPr preferRelativeResize="0"/>
          <p:nvPr/>
        </p:nvPicPr>
        <p:blipFill rotWithShape="1">
          <a:blip r:embed="rId5">
            <a:alphaModFix/>
          </a:blip>
          <a:srcRect b="0" l="0" r="0" t="0"/>
          <a:stretch/>
        </p:blipFill>
        <p:spPr>
          <a:xfrm>
            <a:off x="5544375" y="4725076"/>
            <a:ext cx="4362624" cy="1111100"/>
          </a:xfrm>
          <a:prstGeom prst="rect">
            <a:avLst/>
          </a:prstGeom>
          <a:noFill/>
          <a:ln>
            <a:noFill/>
          </a:ln>
        </p:spPr>
      </p:pic>
      <p:sp>
        <p:nvSpPr>
          <p:cNvPr id="223" name="Google Shape;223;p17"/>
          <p:cNvSpPr txBox="1"/>
          <p:nvPr/>
        </p:nvSpPr>
        <p:spPr>
          <a:xfrm>
            <a:off x="2769300" y="6088575"/>
            <a:ext cx="18399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chemeClr val="dk1"/>
                </a:solidFill>
                <a:latin typeface="Calibri"/>
                <a:ea typeface="Calibri"/>
                <a:cs typeface="Calibri"/>
                <a:sym typeface="Calibri"/>
              </a:rPr>
              <a:t>PT Martina Bertho TBK</a:t>
            </a:r>
            <a:endParaRPr b="1" i="0" sz="1200" u="none" cap="none" strike="noStrike">
              <a:solidFill>
                <a:srgbClr val="000000"/>
              </a:solidFill>
              <a:latin typeface="Calibri"/>
              <a:ea typeface="Calibri"/>
              <a:cs typeface="Calibri"/>
              <a:sym typeface="Calibri"/>
            </a:endParaRPr>
          </a:p>
        </p:txBody>
      </p:sp>
      <p:sp>
        <p:nvSpPr>
          <p:cNvPr id="224" name="Google Shape;224;p17"/>
          <p:cNvSpPr txBox="1"/>
          <p:nvPr/>
        </p:nvSpPr>
        <p:spPr>
          <a:xfrm>
            <a:off x="6805738" y="6088575"/>
            <a:ext cx="18399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chemeClr val="dk1"/>
                </a:solidFill>
                <a:latin typeface="Calibri"/>
                <a:ea typeface="Calibri"/>
                <a:cs typeface="Calibri"/>
                <a:sym typeface="Calibri"/>
              </a:rPr>
              <a:t>PT Bogasari Flour Mills</a:t>
            </a:r>
            <a:endParaRPr b="1" i="0" sz="13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18"/>
          <p:cNvPicPr preferRelativeResize="0"/>
          <p:nvPr/>
        </p:nvPicPr>
        <p:blipFill rotWithShape="1">
          <a:blip r:embed="rId3">
            <a:alphaModFix/>
          </a:blip>
          <a:srcRect b="15358" l="3360" r="3666" t="8426"/>
          <a:stretch/>
        </p:blipFill>
        <p:spPr>
          <a:xfrm>
            <a:off x="0" y="0"/>
            <a:ext cx="12192000" cy="6858001"/>
          </a:xfrm>
          <a:prstGeom prst="rect">
            <a:avLst/>
          </a:prstGeom>
          <a:noFill/>
          <a:ln>
            <a:noFill/>
          </a:ln>
        </p:spPr>
      </p:pic>
      <p:pic>
        <p:nvPicPr>
          <p:cNvPr id="230" name="Google Shape;230;p18"/>
          <p:cNvPicPr preferRelativeResize="0"/>
          <p:nvPr/>
        </p:nvPicPr>
        <p:blipFill rotWithShape="1">
          <a:blip r:embed="rId4">
            <a:alphaModFix/>
          </a:blip>
          <a:srcRect b="0" l="0" r="0" t="0"/>
          <a:stretch/>
        </p:blipFill>
        <p:spPr>
          <a:xfrm>
            <a:off x="646175" y="4917800"/>
            <a:ext cx="1048750" cy="1225875"/>
          </a:xfrm>
          <a:prstGeom prst="rect">
            <a:avLst/>
          </a:prstGeom>
          <a:noFill/>
          <a:ln>
            <a:noFill/>
          </a:ln>
        </p:spPr>
      </p:pic>
      <p:pic>
        <p:nvPicPr>
          <p:cNvPr id="231" name="Google Shape;231;p18"/>
          <p:cNvPicPr preferRelativeResize="0"/>
          <p:nvPr/>
        </p:nvPicPr>
        <p:blipFill rotWithShape="1">
          <a:blip r:embed="rId5">
            <a:alphaModFix/>
          </a:blip>
          <a:srcRect b="0" l="15687" r="17787" t="0"/>
          <a:stretch/>
        </p:blipFill>
        <p:spPr>
          <a:xfrm>
            <a:off x="4706600" y="4511875"/>
            <a:ext cx="1355574" cy="2037725"/>
          </a:xfrm>
          <a:prstGeom prst="rect">
            <a:avLst/>
          </a:prstGeom>
          <a:noFill/>
          <a:ln>
            <a:noFill/>
          </a:ln>
        </p:spPr>
      </p:pic>
      <p:pic>
        <p:nvPicPr>
          <p:cNvPr id="232" name="Google Shape;232;p18"/>
          <p:cNvPicPr preferRelativeResize="0"/>
          <p:nvPr/>
        </p:nvPicPr>
        <p:blipFill rotWithShape="1">
          <a:blip r:embed="rId6">
            <a:alphaModFix/>
          </a:blip>
          <a:srcRect b="41084" l="7436" r="9590" t="37983"/>
          <a:stretch/>
        </p:blipFill>
        <p:spPr>
          <a:xfrm>
            <a:off x="6279525" y="5229975"/>
            <a:ext cx="2535447" cy="452000"/>
          </a:xfrm>
          <a:prstGeom prst="rect">
            <a:avLst/>
          </a:prstGeom>
          <a:noFill/>
          <a:ln>
            <a:noFill/>
          </a:ln>
        </p:spPr>
      </p:pic>
      <p:pic>
        <p:nvPicPr>
          <p:cNvPr id="233" name="Google Shape;233;p18"/>
          <p:cNvPicPr preferRelativeResize="0"/>
          <p:nvPr/>
        </p:nvPicPr>
        <p:blipFill rotWithShape="1">
          <a:blip r:embed="rId7">
            <a:alphaModFix/>
          </a:blip>
          <a:srcRect b="0" l="0" r="0" t="0"/>
          <a:stretch/>
        </p:blipFill>
        <p:spPr>
          <a:xfrm>
            <a:off x="2097525" y="5106450"/>
            <a:ext cx="2315523" cy="699025"/>
          </a:xfrm>
          <a:prstGeom prst="rect">
            <a:avLst/>
          </a:prstGeom>
          <a:noFill/>
          <a:ln>
            <a:noFill/>
          </a:ln>
        </p:spPr>
      </p:pic>
      <p:grpSp>
        <p:nvGrpSpPr>
          <p:cNvPr id="234" name="Google Shape;234;p18"/>
          <p:cNvGrpSpPr/>
          <p:nvPr/>
        </p:nvGrpSpPr>
        <p:grpSpPr>
          <a:xfrm>
            <a:off x="9073850" y="5170856"/>
            <a:ext cx="2400320" cy="818790"/>
            <a:chOff x="9073850" y="5170856"/>
            <a:chExt cx="2400320" cy="818790"/>
          </a:xfrm>
        </p:grpSpPr>
        <p:pic>
          <p:nvPicPr>
            <p:cNvPr id="235" name="Google Shape;235;p18"/>
            <p:cNvPicPr preferRelativeResize="0"/>
            <p:nvPr/>
          </p:nvPicPr>
          <p:blipFill rotWithShape="1">
            <a:blip r:embed="rId8">
              <a:alphaModFix/>
            </a:blip>
            <a:srcRect b="24505" l="0" r="0" t="0"/>
            <a:stretch/>
          </p:blipFill>
          <p:spPr>
            <a:xfrm>
              <a:off x="9073850" y="5170856"/>
              <a:ext cx="2377200" cy="555793"/>
            </a:xfrm>
            <a:prstGeom prst="rect">
              <a:avLst/>
            </a:prstGeom>
            <a:noFill/>
            <a:ln>
              <a:noFill/>
            </a:ln>
          </p:spPr>
        </p:pic>
        <p:sp>
          <p:nvSpPr>
            <p:cNvPr id="236" name="Google Shape;236;p18"/>
            <p:cNvSpPr txBox="1"/>
            <p:nvPr/>
          </p:nvSpPr>
          <p:spPr>
            <a:xfrm>
              <a:off x="9096970" y="5589446"/>
              <a:ext cx="2377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C      A      P      T      U      R      E</a:t>
              </a:r>
              <a:endParaRPr b="1" i="0" sz="1400" u="none" cap="none" strike="noStrike">
                <a:solidFill>
                  <a:srgbClr val="000000"/>
                </a:solidFill>
                <a:latin typeface="Calibri"/>
                <a:ea typeface="Calibri"/>
                <a:cs typeface="Calibri"/>
                <a:sym typeface="Calibri"/>
              </a:endParaRPr>
            </a:p>
          </p:txBody>
        </p:sp>
      </p:grpSp>
      <p:sp>
        <p:nvSpPr>
          <p:cNvPr id="237" name="Google Shape;237;p18"/>
          <p:cNvSpPr txBox="1"/>
          <p:nvPr/>
        </p:nvSpPr>
        <p:spPr>
          <a:xfrm>
            <a:off x="489850" y="496725"/>
            <a:ext cx="21468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CONTACT</a:t>
            </a:r>
            <a:endParaRPr b="0" i="0" sz="3000" u="none" cap="none" strike="noStrike">
              <a:solidFill>
                <a:srgbClr val="000000"/>
              </a:solidFill>
              <a:latin typeface="Merriweather"/>
              <a:ea typeface="Merriweather"/>
              <a:cs typeface="Merriweather"/>
              <a:sym typeface="Merriweather"/>
            </a:endParaRPr>
          </a:p>
        </p:txBody>
      </p:sp>
      <p:sp>
        <p:nvSpPr>
          <p:cNvPr id="238" name="Google Shape;238;p18"/>
          <p:cNvSpPr txBox="1"/>
          <p:nvPr/>
        </p:nvSpPr>
        <p:spPr>
          <a:xfrm>
            <a:off x="524075" y="1161313"/>
            <a:ext cx="5633400" cy="153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PRODU</a:t>
            </a:r>
            <a:r>
              <a:rPr lang="en-US" sz="1200"/>
              <a:t>C</a:t>
            </a:r>
            <a:r>
              <a:rPr b="0" i="0" lang="en-US" sz="1200" u="none" cap="none" strike="noStrike">
                <a:solidFill>
                  <a:srgbClr val="000000"/>
                </a:solidFill>
                <a:latin typeface="Arial"/>
                <a:ea typeface="Arial"/>
                <a:cs typeface="Arial"/>
                <a:sym typeface="Arial"/>
              </a:rPr>
              <a:t>ER</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Robertus Wahyu Dewanto</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9"/>
              </a:rPr>
              <a:t>robbywahyu@motioncapture.id</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+62 821 81506058</a:t>
            </a:r>
            <a:endParaRPr b="0" i="0" sz="1200" u="none" cap="none" strike="noStrike">
              <a:solidFill>
                <a:srgbClr val="000000"/>
              </a:solidFill>
              <a:latin typeface="Arial"/>
              <a:ea typeface="Arial"/>
              <a:cs typeface="Arial"/>
              <a:sym typeface="Arial"/>
            </a:endParaRPr>
          </a:p>
          <a:p>
            <a:pPr indent="0" lvl="0" marL="228600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  Address</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Jl G no 79 Srengseng Kembangan Jakarta Barat 11630</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Indonesia</a:t>
            </a:r>
            <a:endParaRPr b="0" i="0" sz="1200" u="none" cap="none" strike="noStrike">
              <a:solidFill>
                <a:srgbClr val="000000"/>
              </a:solidFill>
              <a:latin typeface="Arial"/>
              <a:ea typeface="Arial"/>
              <a:cs typeface="Arial"/>
              <a:sym typeface="Arial"/>
            </a:endParaRPr>
          </a:p>
        </p:txBody>
      </p:sp>
      <p:sp>
        <p:nvSpPr>
          <p:cNvPr id="239" name="Google Shape;239;p18"/>
          <p:cNvSpPr txBox="1"/>
          <p:nvPr/>
        </p:nvSpPr>
        <p:spPr>
          <a:xfrm>
            <a:off x="6326925" y="1161325"/>
            <a:ext cx="5484000" cy="153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lang="en-US" sz="1200"/>
              <a:t>DIRECTOR</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Muhammad Ariyansyah Oramahi</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10"/>
              </a:rPr>
              <a:t>arieoramahi@motioncapture.id</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+62 816 1987934</a:t>
            </a:r>
            <a:endParaRPr b="0" i="0" sz="1200" u="none" cap="none" strike="noStrike">
              <a:solidFill>
                <a:srgbClr val="000000"/>
              </a:solidFill>
              <a:latin typeface="Arial"/>
              <a:ea typeface="Arial"/>
              <a:cs typeface="Arial"/>
              <a:sym typeface="Arial"/>
            </a:endParaRPr>
          </a:p>
          <a:p>
            <a:pPr indent="457200" lvl="0" marL="182880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Address</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Puri Primacom Residence Blok C1A Cinangka Sawangan Depok 16516</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Jawa Barat - Indonesia</a:t>
            </a:r>
            <a:endParaRPr b="0" i="0" sz="1200" u="none" cap="none" strike="noStrike">
              <a:solidFill>
                <a:srgbClr val="000000"/>
              </a:solidFill>
              <a:latin typeface="Arial"/>
              <a:ea typeface="Arial"/>
              <a:cs typeface="Arial"/>
              <a:sym typeface="Arial"/>
            </a:endParaRPr>
          </a:p>
        </p:txBody>
      </p:sp>
      <p:sp>
        <p:nvSpPr>
          <p:cNvPr id="240" name="Google Shape;240;p18"/>
          <p:cNvSpPr txBox="1"/>
          <p:nvPr/>
        </p:nvSpPr>
        <p:spPr>
          <a:xfrm>
            <a:off x="646175" y="2804800"/>
            <a:ext cx="5389200" cy="1588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TERASMITRA</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Meinar Sapto</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11"/>
              </a:rPr>
              <a:t>terasmitraconnect@gmail.com</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+62 856 7341 172 </a:t>
            </a:r>
            <a:endParaRPr b="0" i="0" sz="1200" u="none" cap="none" strike="noStrike">
              <a:solidFill>
                <a:schemeClr val="dk1"/>
              </a:solidFill>
              <a:latin typeface="Arial"/>
              <a:ea typeface="Arial"/>
              <a:cs typeface="Arial"/>
              <a:sym typeface="Arial"/>
            </a:endParaRPr>
          </a:p>
          <a:p>
            <a:pPr indent="457200" lvl="0" marL="182880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Address</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Jl Bacang II No.8 Kramat Pela Kebayoran Baru Jakarta Selatan 12130</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Indonesia</a:t>
            </a:r>
            <a:endParaRPr b="0" i="0" sz="1400" u="none" cap="none" strike="noStrike">
              <a:solidFill>
                <a:srgbClr val="000000"/>
              </a:solidFill>
              <a:latin typeface="Calibri"/>
              <a:ea typeface="Calibri"/>
              <a:cs typeface="Calibri"/>
              <a:sym typeface="Calibri"/>
            </a:endParaRPr>
          </a:p>
        </p:txBody>
      </p:sp>
      <p:sp>
        <p:nvSpPr>
          <p:cNvPr id="241" name="Google Shape;241;p18"/>
          <p:cNvSpPr txBox="1"/>
          <p:nvPr/>
        </p:nvSpPr>
        <p:spPr>
          <a:xfrm>
            <a:off x="6374325" y="2790988"/>
            <a:ext cx="5389200" cy="161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GEF SGP Indonesia</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Catharina Dwihastarini</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12"/>
              </a:rPr>
              <a:t>dwihastarini@sgp-indonesia.org</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lang="en-US" sz="1200">
                <a:solidFill>
                  <a:schemeClr val="dk1"/>
                </a:solidFill>
              </a:rPr>
              <a:t> </a:t>
            </a:r>
            <a:r>
              <a:rPr b="0" i="0" lang="en-US" sz="1200" u="none" cap="none" strike="noStrike">
                <a:solidFill>
                  <a:schemeClr val="dk1"/>
                </a:solidFill>
                <a:latin typeface="Arial"/>
                <a:ea typeface="Arial"/>
                <a:cs typeface="Arial"/>
                <a:sym typeface="Arial"/>
              </a:rPr>
              <a:t>+62 815 11034358</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Address</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Jl Bacang II No.8 Kramat Pela Kebayoran Baru Jakarta Selatan 12130</a:t>
            </a:r>
            <a:endParaRPr b="0"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Indonesia</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20"/>
          <p:cNvPicPr preferRelativeResize="0"/>
          <p:nvPr/>
        </p:nvPicPr>
        <p:blipFill rotWithShape="1">
          <a:blip r:embed="rId3">
            <a:alphaModFix/>
          </a:blip>
          <a:srcRect b="17374" l="3876" r="23018" t="16832"/>
          <a:stretch/>
        </p:blipFill>
        <p:spPr>
          <a:xfrm>
            <a:off x="1" y="0"/>
            <a:ext cx="12192000" cy="6857999"/>
          </a:xfrm>
          <a:prstGeom prst="rect">
            <a:avLst/>
          </a:prstGeom>
          <a:noFill/>
          <a:ln>
            <a:noFill/>
          </a:ln>
        </p:spPr>
      </p:pic>
      <p:pic>
        <p:nvPicPr>
          <p:cNvPr id="247" name="Google Shape;247;p20"/>
          <p:cNvPicPr preferRelativeResize="0"/>
          <p:nvPr/>
        </p:nvPicPr>
        <p:blipFill rotWithShape="1">
          <a:blip r:embed="rId4">
            <a:alphaModFix/>
          </a:blip>
          <a:srcRect b="-55309" l="-122770" r="122770" t="55309"/>
          <a:stretch/>
        </p:blipFill>
        <p:spPr>
          <a:xfrm>
            <a:off x="517525" y="3894500"/>
            <a:ext cx="3429000" cy="3429000"/>
          </a:xfrm>
          <a:prstGeom prst="rect">
            <a:avLst/>
          </a:prstGeom>
          <a:noFill/>
          <a:ln>
            <a:noFill/>
          </a:ln>
        </p:spPr>
      </p:pic>
      <p:grpSp>
        <p:nvGrpSpPr>
          <p:cNvPr id="248" name="Google Shape;248;p20"/>
          <p:cNvGrpSpPr/>
          <p:nvPr/>
        </p:nvGrpSpPr>
        <p:grpSpPr>
          <a:xfrm>
            <a:off x="7136200" y="6283025"/>
            <a:ext cx="1804106" cy="400200"/>
            <a:chOff x="7136200" y="6283025"/>
            <a:chExt cx="1804106" cy="400200"/>
          </a:xfrm>
        </p:grpSpPr>
        <p:pic>
          <p:nvPicPr>
            <p:cNvPr id="249" name="Google Shape;249;p20"/>
            <p:cNvPicPr preferRelativeResize="0"/>
            <p:nvPr/>
          </p:nvPicPr>
          <p:blipFill rotWithShape="1">
            <a:blip r:embed="rId4">
              <a:alphaModFix/>
            </a:blip>
            <a:srcRect b="25373" l="26721" r="25718" t="25716"/>
            <a:stretch/>
          </p:blipFill>
          <p:spPr>
            <a:xfrm>
              <a:off x="7136200" y="6316625"/>
              <a:ext cx="323700" cy="333000"/>
            </a:xfrm>
            <a:prstGeom prst="roundRect">
              <a:avLst>
                <a:gd fmla="val 16667" name="adj"/>
              </a:avLst>
            </a:prstGeom>
            <a:noFill/>
            <a:ln>
              <a:noFill/>
            </a:ln>
          </p:spPr>
        </p:pic>
        <p:sp>
          <p:nvSpPr>
            <p:cNvPr id="250" name="Google Shape;250;p20"/>
            <p:cNvSpPr txBox="1"/>
            <p:nvPr/>
          </p:nvSpPr>
          <p:spPr>
            <a:xfrm>
              <a:off x="7425306" y="6283025"/>
              <a:ext cx="1515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sejengkalmovie</a:t>
              </a:r>
              <a:endParaRPr b="0" i="0" sz="1400" u="none" cap="none" strike="noStrike">
                <a:solidFill>
                  <a:schemeClr val="lt1"/>
                </a:solidFill>
                <a:latin typeface="Arial"/>
                <a:ea typeface="Arial"/>
                <a:cs typeface="Arial"/>
                <a:sym typeface="Arial"/>
              </a:endParaRPr>
            </a:p>
          </p:txBody>
        </p:sp>
      </p:grpSp>
      <p:grpSp>
        <p:nvGrpSpPr>
          <p:cNvPr id="251" name="Google Shape;251;p20"/>
          <p:cNvGrpSpPr/>
          <p:nvPr/>
        </p:nvGrpSpPr>
        <p:grpSpPr>
          <a:xfrm>
            <a:off x="9125375" y="6283025"/>
            <a:ext cx="2763927" cy="400200"/>
            <a:chOff x="2648375" y="6283025"/>
            <a:chExt cx="2763927" cy="400200"/>
          </a:xfrm>
        </p:grpSpPr>
        <p:pic>
          <p:nvPicPr>
            <p:cNvPr id="252" name="Google Shape;252;p20"/>
            <p:cNvPicPr preferRelativeResize="0"/>
            <p:nvPr/>
          </p:nvPicPr>
          <p:blipFill rotWithShape="1">
            <a:blip r:embed="rId5">
              <a:alphaModFix/>
            </a:blip>
            <a:srcRect b="3703" l="3584" r="4027" t="3703"/>
            <a:stretch/>
          </p:blipFill>
          <p:spPr>
            <a:xfrm>
              <a:off x="2648375" y="6320978"/>
              <a:ext cx="323700" cy="324300"/>
            </a:xfrm>
            <a:prstGeom prst="roundRect">
              <a:avLst>
                <a:gd fmla="val 16667" name="adj"/>
              </a:avLst>
            </a:prstGeom>
            <a:noFill/>
            <a:ln>
              <a:noFill/>
            </a:ln>
          </p:spPr>
        </p:pic>
        <p:sp>
          <p:nvSpPr>
            <p:cNvPr id="253" name="Google Shape;253;p20"/>
            <p:cNvSpPr txBox="1"/>
            <p:nvPr/>
          </p:nvSpPr>
          <p:spPr>
            <a:xfrm>
              <a:off x="2951102" y="6283025"/>
              <a:ext cx="246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sejengkalmovie@gmail.com</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2"/>
          <p:cNvPicPr preferRelativeResize="0"/>
          <p:nvPr>
            <p:ph idx="1" type="body"/>
          </p:nvPr>
        </p:nvPicPr>
        <p:blipFill rotWithShape="1">
          <a:blip r:embed="rId3">
            <a:alphaModFix/>
          </a:blip>
          <a:srcRect b="16281" l="15830" r="9763" t="16612"/>
          <a:stretch/>
        </p:blipFill>
        <p:spPr>
          <a:xfrm>
            <a:off x="-1" y="-12229"/>
            <a:ext cx="12192000" cy="6872194"/>
          </a:xfrm>
          <a:prstGeom prst="rect">
            <a:avLst/>
          </a:prstGeom>
          <a:noFill/>
          <a:ln>
            <a:noFill/>
          </a:ln>
        </p:spPr>
      </p:pic>
      <p:sp>
        <p:nvSpPr>
          <p:cNvPr id="92" name="Google Shape;92;p2"/>
          <p:cNvSpPr txBox="1"/>
          <p:nvPr/>
        </p:nvSpPr>
        <p:spPr>
          <a:xfrm>
            <a:off x="9916276" y="1143575"/>
            <a:ext cx="19839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LOGLINE</a:t>
            </a:r>
            <a:endParaRPr b="0" i="0" sz="3000" u="none" cap="none" strike="noStrike">
              <a:solidFill>
                <a:srgbClr val="000000"/>
              </a:solidFill>
              <a:latin typeface="Merriweather"/>
              <a:ea typeface="Merriweather"/>
              <a:cs typeface="Merriweather"/>
              <a:sym typeface="Merriweather"/>
            </a:endParaRPr>
          </a:p>
        </p:txBody>
      </p:sp>
      <p:sp>
        <p:nvSpPr>
          <p:cNvPr id="93" name="Google Shape;93;p2"/>
          <p:cNvSpPr txBox="1"/>
          <p:nvPr/>
        </p:nvSpPr>
        <p:spPr>
          <a:xfrm>
            <a:off x="7713800" y="2053375"/>
            <a:ext cx="4186500" cy="905100"/>
          </a:xfrm>
          <a:prstGeom prst="rect">
            <a:avLst/>
          </a:prstGeom>
          <a:solidFill>
            <a:schemeClr val="dk1">
              <a:alpha val="26274"/>
            </a:schemeClr>
          </a:solid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sz="1600">
                <a:solidFill>
                  <a:schemeClr val="lt1"/>
                </a:solidFill>
                <a:latin typeface="Merriweather"/>
                <a:ea typeface="Merriweather"/>
                <a:cs typeface="Merriweather"/>
                <a:sym typeface="Merriweather"/>
              </a:rPr>
              <a:t>a story of a strained relationship between a son and a father in breaking the gender stigma.</a:t>
            </a:r>
            <a:endParaRPr sz="1600">
              <a:solidFill>
                <a:schemeClr val="lt1"/>
              </a:solidFill>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3"/>
          <p:cNvPicPr preferRelativeResize="0"/>
          <p:nvPr/>
        </p:nvPicPr>
        <p:blipFill rotWithShape="1">
          <a:blip r:embed="rId3">
            <a:alphaModFix/>
          </a:blip>
          <a:srcRect b="15358" l="3360" r="3666" t="8426"/>
          <a:stretch/>
        </p:blipFill>
        <p:spPr>
          <a:xfrm>
            <a:off x="0" y="0"/>
            <a:ext cx="12192000" cy="6853414"/>
          </a:xfrm>
          <a:prstGeom prst="rect">
            <a:avLst/>
          </a:prstGeom>
          <a:noFill/>
          <a:ln>
            <a:noFill/>
          </a:ln>
        </p:spPr>
      </p:pic>
      <p:pic>
        <p:nvPicPr>
          <p:cNvPr id="99" name="Google Shape;99;p3"/>
          <p:cNvPicPr preferRelativeResize="0"/>
          <p:nvPr/>
        </p:nvPicPr>
        <p:blipFill rotWithShape="1">
          <a:blip r:embed="rId4">
            <a:alphaModFix/>
          </a:blip>
          <a:srcRect b="0" l="6535" r="17425" t="0"/>
          <a:stretch/>
        </p:blipFill>
        <p:spPr>
          <a:xfrm>
            <a:off x="0" y="0"/>
            <a:ext cx="12192000" cy="6853414"/>
          </a:xfrm>
          <a:prstGeom prst="rect">
            <a:avLst/>
          </a:prstGeom>
          <a:noFill/>
          <a:ln>
            <a:noFill/>
          </a:ln>
        </p:spPr>
      </p:pic>
      <p:sp>
        <p:nvSpPr>
          <p:cNvPr id="100" name="Google Shape;100;p3"/>
          <p:cNvSpPr txBox="1"/>
          <p:nvPr/>
        </p:nvSpPr>
        <p:spPr>
          <a:xfrm>
            <a:off x="359775" y="3231300"/>
            <a:ext cx="21996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SYNOPSIS</a:t>
            </a:r>
            <a:endParaRPr b="0" i="0" sz="3000" u="none" cap="none" strike="noStrike">
              <a:solidFill>
                <a:srgbClr val="000000"/>
              </a:solidFill>
              <a:latin typeface="Merriweather"/>
              <a:ea typeface="Merriweather"/>
              <a:cs typeface="Merriweather"/>
              <a:sym typeface="Merriweather"/>
            </a:endParaRPr>
          </a:p>
        </p:txBody>
      </p:sp>
      <p:sp>
        <p:nvSpPr>
          <p:cNvPr id="101" name="Google Shape;101;p3"/>
          <p:cNvSpPr txBox="1"/>
          <p:nvPr/>
        </p:nvSpPr>
        <p:spPr>
          <a:xfrm>
            <a:off x="359777" y="4058500"/>
            <a:ext cx="5538300" cy="1754700"/>
          </a:xfrm>
          <a:prstGeom prst="rect">
            <a:avLst/>
          </a:prstGeom>
          <a:solidFill>
            <a:schemeClr val="dk1">
              <a:alpha val="28235"/>
            </a:schemeClr>
          </a:solid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sz="1600">
                <a:solidFill>
                  <a:schemeClr val="lt1"/>
                </a:solidFill>
                <a:latin typeface="Merriweather"/>
                <a:ea typeface="Merriweather"/>
                <a:cs typeface="Merriweather"/>
                <a:sym typeface="Merriweather"/>
              </a:rPr>
              <a:t>The story of MENAS in challenging the stigma of gender discrimination within the weaving culture in the eastern part of Indonesia. His love for his late mother puts him against his own father, a loyal supporter of the tradition inherited by many generations before in his motherland.</a:t>
            </a:r>
            <a:endParaRPr sz="1600">
              <a:solidFill>
                <a:schemeClr val="lt1"/>
              </a:solidFill>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6"/>
          <p:cNvPicPr preferRelativeResize="0"/>
          <p:nvPr>
            <p:ph idx="1" type="body"/>
          </p:nvPr>
        </p:nvPicPr>
        <p:blipFill rotWithShape="1">
          <a:blip r:embed="rId3">
            <a:alphaModFix/>
          </a:blip>
          <a:srcRect b="16064" l="26169" r="-27111" t="17486"/>
          <a:stretch/>
        </p:blipFill>
        <p:spPr>
          <a:xfrm>
            <a:off x="0" y="0"/>
            <a:ext cx="16669062" cy="6858000"/>
          </a:xfrm>
          <a:prstGeom prst="rect">
            <a:avLst/>
          </a:prstGeom>
          <a:noFill/>
          <a:ln>
            <a:noFill/>
          </a:ln>
        </p:spPr>
      </p:pic>
      <p:sp>
        <p:nvSpPr>
          <p:cNvPr id="107" name="Google Shape;107;p6"/>
          <p:cNvSpPr txBox="1"/>
          <p:nvPr/>
        </p:nvSpPr>
        <p:spPr>
          <a:xfrm>
            <a:off x="269350" y="447375"/>
            <a:ext cx="52416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DIRECTOR’S STATEMENT</a:t>
            </a:r>
            <a:endParaRPr b="0" i="0" sz="3000" u="none" cap="none" strike="noStrike">
              <a:solidFill>
                <a:srgbClr val="000000"/>
              </a:solidFill>
              <a:latin typeface="Merriweather"/>
              <a:ea typeface="Merriweather"/>
              <a:cs typeface="Merriweather"/>
              <a:sym typeface="Merriweather"/>
            </a:endParaRPr>
          </a:p>
        </p:txBody>
      </p:sp>
      <p:sp>
        <p:nvSpPr>
          <p:cNvPr id="108" name="Google Shape;108;p6"/>
          <p:cNvSpPr txBox="1"/>
          <p:nvPr/>
        </p:nvSpPr>
        <p:spPr>
          <a:xfrm>
            <a:off x="5807525" y="1292350"/>
            <a:ext cx="5896200" cy="4236600"/>
          </a:xfrm>
          <a:prstGeom prst="rect">
            <a:avLst/>
          </a:prstGeom>
          <a:solidFill>
            <a:schemeClr val="dk1">
              <a:alpha val="17254"/>
            </a:schemeClr>
          </a:solid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sz="1500">
                <a:solidFill>
                  <a:schemeClr val="lt1"/>
                </a:solidFill>
                <a:latin typeface="Merriweather"/>
                <a:ea typeface="Merriweather"/>
                <a:cs typeface="Merriweather"/>
                <a:sym typeface="Merriweather"/>
              </a:rPr>
              <a:t>Since the first time I heard about the story, this phenomenon really challenged me. I think the idea needs to be delivered to many people. In a fictitious story, MENAS, the only son of Mama ESTER and Mr. ALFRED, struggles to finish his mother's woven cloth. Mama ESTER had felt that her time in this world is nearly over, that's why she prepared the cloth to cover her body later. This story becomes the vehicle to deliver how the phenomenon had impacted the cultural and social structure in Semau island.</a:t>
            </a:r>
            <a:endParaRPr sz="1500">
              <a:solidFill>
                <a:schemeClr val="lt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500"/>
              <a:buFont typeface="Arial"/>
              <a:buNone/>
            </a:pPr>
            <a:r>
              <a:t/>
            </a:r>
            <a:endParaRPr sz="1500">
              <a:solidFill>
                <a:schemeClr val="lt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lt1"/>
                </a:solidFill>
                <a:latin typeface="Merriweather"/>
                <a:ea typeface="Merriweather"/>
                <a:cs typeface="Merriweather"/>
                <a:sym typeface="Merriweather"/>
              </a:rPr>
              <a:t>This film is not subjected as a critic to the long-standing culture on the island. I just hope that the film can be accepted as a love letter to the beautiful island in eastern Indonesia and the people who accepted me as their own, allowing me to create and tell the story.</a:t>
            </a:r>
            <a:endParaRPr b="0" i="0" sz="1500" u="none" cap="none" strike="noStrike">
              <a:solidFill>
                <a:schemeClr val="lt1"/>
              </a:solidFill>
              <a:latin typeface="Merriweather"/>
              <a:ea typeface="Merriweather"/>
              <a:cs typeface="Merriweather"/>
              <a:sym typeface="Merriweather"/>
            </a:endParaRPr>
          </a:p>
        </p:txBody>
      </p:sp>
      <p:sp>
        <p:nvSpPr>
          <p:cNvPr id="109" name="Google Shape;109;p6"/>
          <p:cNvSpPr txBox="1"/>
          <p:nvPr/>
        </p:nvSpPr>
        <p:spPr>
          <a:xfrm>
            <a:off x="786425" y="1954475"/>
            <a:ext cx="6661500" cy="7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 name="Google Shape;110;p6"/>
          <p:cNvSpPr txBox="1"/>
          <p:nvPr/>
        </p:nvSpPr>
        <p:spPr>
          <a:xfrm>
            <a:off x="269350" y="1292350"/>
            <a:ext cx="4764600" cy="2274300"/>
          </a:xfrm>
          <a:prstGeom prst="rect">
            <a:avLst/>
          </a:prstGeom>
          <a:solidFill>
            <a:schemeClr val="dk1">
              <a:alpha val="17647"/>
            </a:schemeClr>
          </a:solid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en-US" sz="1500">
                <a:solidFill>
                  <a:schemeClr val="lt1"/>
                </a:solidFill>
                <a:latin typeface="Merriweather"/>
                <a:ea typeface="Merriweather"/>
                <a:cs typeface="Merriweather"/>
                <a:sym typeface="Merriweather"/>
              </a:rPr>
              <a:t>Local wisdom usually consists of cultural values and humanism, which often creates a phenomenon or even a stigma. Just like the generational assumptions that weaving is taboo for men amongst the people in Semau island, East Nusa Tenggara, Indonesia. Men-weavers are being questioned regarding their manhood, and they face the risk of being outcasted.</a:t>
            </a:r>
            <a:endParaRPr sz="1500">
              <a:solidFill>
                <a:schemeClr val="lt1"/>
              </a:solidFill>
              <a:latin typeface="Merriweather"/>
              <a:ea typeface="Merriweather"/>
              <a:cs typeface="Merriweather"/>
              <a:sym typeface="Merriweather"/>
            </a:endParaRPr>
          </a:p>
        </p:txBody>
      </p:sp>
      <p:sp>
        <p:nvSpPr>
          <p:cNvPr id="111" name="Google Shape;111;p6"/>
          <p:cNvSpPr txBox="1"/>
          <p:nvPr/>
        </p:nvSpPr>
        <p:spPr>
          <a:xfrm>
            <a:off x="10131724" y="6071650"/>
            <a:ext cx="1572000" cy="3387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Merriweather"/>
                <a:ea typeface="Merriweather"/>
                <a:cs typeface="Merriweather"/>
                <a:sym typeface="Merriweather"/>
              </a:rPr>
              <a:t>Arie Oramahi</a:t>
            </a:r>
            <a:endParaRPr b="0" i="0" sz="16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8"/>
          <p:cNvPicPr preferRelativeResize="0"/>
          <p:nvPr>
            <p:ph idx="1" type="body"/>
          </p:nvPr>
        </p:nvPicPr>
        <p:blipFill rotWithShape="1">
          <a:blip r:embed="rId3">
            <a:alphaModFix/>
          </a:blip>
          <a:srcRect b="1" l="11517" r="14057" t="1654"/>
          <a:stretch/>
        </p:blipFill>
        <p:spPr>
          <a:xfrm>
            <a:off x="0" y="-262751"/>
            <a:ext cx="12192000" cy="6858000"/>
          </a:xfrm>
          <a:prstGeom prst="rect">
            <a:avLst/>
          </a:prstGeom>
          <a:noFill/>
          <a:ln>
            <a:noFill/>
          </a:ln>
        </p:spPr>
      </p:pic>
      <p:sp>
        <p:nvSpPr>
          <p:cNvPr id="117" name="Google Shape;117;p8"/>
          <p:cNvSpPr txBox="1"/>
          <p:nvPr/>
        </p:nvSpPr>
        <p:spPr>
          <a:xfrm>
            <a:off x="339075" y="157000"/>
            <a:ext cx="77421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EXECUTIVE PRODUCER’S STATEMENT</a:t>
            </a:r>
            <a:endParaRPr b="0" i="0" sz="3000" u="none" cap="none" strike="noStrike">
              <a:solidFill>
                <a:srgbClr val="000000"/>
              </a:solidFill>
              <a:latin typeface="Merriweather"/>
              <a:ea typeface="Merriweather"/>
              <a:cs typeface="Merriweather"/>
              <a:sym typeface="Merriweather"/>
            </a:endParaRPr>
          </a:p>
        </p:txBody>
      </p:sp>
      <p:sp>
        <p:nvSpPr>
          <p:cNvPr id="118" name="Google Shape;118;p8"/>
          <p:cNvSpPr txBox="1"/>
          <p:nvPr/>
        </p:nvSpPr>
        <p:spPr>
          <a:xfrm>
            <a:off x="3888375" y="944675"/>
            <a:ext cx="7742100" cy="5356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en-US">
                <a:solidFill>
                  <a:srgbClr val="FFFFFF"/>
                </a:solidFill>
                <a:latin typeface="Merriweather"/>
                <a:ea typeface="Merriweather"/>
                <a:cs typeface="Merriweather"/>
                <a:sym typeface="Merriweather"/>
              </a:rPr>
              <a:t>Sejengkal, A Little Twist is not an ordinary short film. It is filled with symbols of people's lives in the eastern part of Indonesia. In 30 minutes, we are invited to experience the way people manage the natural resources along with the challenges.</a:t>
            </a:r>
            <a:endParaRPr>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rgbClr val="FFFFFF"/>
                </a:solidFill>
                <a:latin typeface="Merriweather"/>
                <a:ea typeface="Merriweather"/>
                <a:cs typeface="Merriweather"/>
                <a:sym typeface="Merriweather"/>
              </a:rPr>
              <a:t> </a:t>
            </a:r>
            <a:endParaRPr>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rgbClr val="FFFFFF"/>
                </a:solidFill>
                <a:latin typeface="Merriweather"/>
                <a:ea typeface="Merriweather"/>
                <a:cs typeface="Merriweather"/>
                <a:sym typeface="Merriweather"/>
              </a:rPr>
              <a:t>Manu symbolizes the stereotype that people put on men-weavers, causing him to be an outcast. On the other hand, Menas, a boy who really loves his mother, is the symbol of resistance to the social stigma and stereotypes in society. Both are brought together by the woven cloth.</a:t>
            </a:r>
            <a:endParaRPr>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rgbClr val="FFFFFF"/>
                </a:solidFill>
                <a:latin typeface="Merriweather"/>
                <a:ea typeface="Merriweather"/>
                <a:cs typeface="Merriweather"/>
                <a:sym typeface="Merriweather"/>
              </a:rPr>
              <a:t> </a:t>
            </a:r>
            <a:endParaRPr>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rgbClr val="FFFFFF"/>
                </a:solidFill>
                <a:latin typeface="Merriweather"/>
                <a:ea typeface="Merriweather"/>
                <a:cs typeface="Merriweather"/>
                <a:sym typeface="Merriweather"/>
              </a:rPr>
              <a:t>Through the woven cloth, the story flows. The process of natural dye becomes the symbol of how chromatic human's lives are, driven by their colorful intentions. In creating varieties of colors, a weaver will put all his heart and soul. The Semau weave in this film exists not only as the product of local culture but also as the vehicle to bridge all characters and tell their stories. It is also used by the characters to fight against the local social stigma.</a:t>
            </a:r>
            <a:endParaRPr>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rgbClr val="FFFFFF"/>
                </a:solidFill>
                <a:latin typeface="Merriweather"/>
                <a:ea typeface="Merriweather"/>
                <a:cs typeface="Merriweather"/>
                <a:sym typeface="Merriweather"/>
              </a:rPr>
              <a:t> </a:t>
            </a:r>
            <a:endParaRPr>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rgbClr val="FFFFFF"/>
                </a:solidFill>
                <a:latin typeface="Merriweather"/>
                <a:ea typeface="Merriweather"/>
                <a:cs typeface="Merriweather"/>
                <a:sym typeface="Merriweather"/>
              </a:rPr>
              <a:t>In short, this story is not a heroic, nor patronizing story. It's a story about humans, nature, and the connection between them. I am so proud to be part of it.</a:t>
            </a:r>
            <a:endParaRPr>
              <a:solidFill>
                <a:srgbClr val="FFFFFF"/>
              </a:solidFill>
              <a:latin typeface="Merriweather"/>
              <a:ea typeface="Merriweather"/>
              <a:cs typeface="Merriweather"/>
              <a:sym typeface="Merriweather"/>
            </a:endParaRPr>
          </a:p>
          <a:p>
            <a:pPr indent="0" lvl="0" marL="0" marR="0" rtl="0" algn="just">
              <a:lnSpc>
                <a:spcPct val="115000"/>
              </a:lnSpc>
              <a:spcBef>
                <a:spcPts val="0"/>
              </a:spcBef>
              <a:spcAft>
                <a:spcPts val="0"/>
              </a:spcAft>
              <a:buClr>
                <a:srgbClr val="000000"/>
              </a:buClr>
              <a:buSzPts val="1200"/>
              <a:buFont typeface="Arial"/>
              <a:buNone/>
            </a:pPr>
            <a:r>
              <a:t/>
            </a:r>
            <a:endParaRPr>
              <a:solidFill>
                <a:srgbClr val="FFFFFF"/>
              </a:solidFill>
              <a:latin typeface="Merriweather"/>
              <a:ea typeface="Merriweather"/>
              <a:cs typeface="Merriweather"/>
              <a:sym typeface="Merriweather"/>
            </a:endParaRPr>
          </a:p>
          <a:p>
            <a:pPr indent="0" lvl="0" marL="0" marR="0" rtl="0" algn="just">
              <a:lnSpc>
                <a:spcPct val="115000"/>
              </a:lnSpc>
              <a:spcBef>
                <a:spcPts val="0"/>
              </a:spcBef>
              <a:spcAft>
                <a:spcPts val="0"/>
              </a:spcAft>
              <a:buClr>
                <a:srgbClr val="000000"/>
              </a:buClr>
              <a:buSzPts val="1200"/>
              <a:buFont typeface="Arial"/>
              <a:buNone/>
            </a:pPr>
            <a:r>
              <a:t/>
            </a:r>
            <a:endParaRPr b="0" i="0" u="none" cap="none" strike="noStrike">
              <a:solidFill>
                <a:srgbClr val="FFFFFF"/>
              </a:solidFill>
              <a:latin typeface="Merriweather"/>
              <a:ea typeface="Merriweather"/>
              <a:cs typeface="Merriweather"/>
              <a:sym typeface="Merriweather"/>
            </a:endParaRPr>
          </a:p>
          <a:p>
            <a:pPr indent="457200" lvl="0" marL="5029200" marR="0" rtl="0" algn="just">
              <a:lnSpc>
                <a:spcPct val="115000"/>
              </a:lnSpc>
              <a:spcBef>
                <a:spcPts val="0"/>
              </a:spcBef>
              <a:spcAft>
                <a:spcPts val="0"/>
              </a:spcAft>
              <a:buClr>
                <a:srgbClr val="000000"/>
              </a:buClr>
              <a:buSzPts val="1200"/>
              <a:buFont typeface="Arial"/>
              <a:buNone/>
            </a:pPr>
            <a:r>
              <a:rPr b="0" i="0" lang="en-US" u="none" cap="none" strike="noStrike">
                <a:solidFill>
                  <a:srgbClr val="FFFFFF"/>
                </a:solidFill>
                <a:latin typeface="Merriweather"/>
                <a:ea typeface="Merriweather"/>
                <a:cs typeface="Merriweather"/>
                <a:sym typeface="Merriweather"/>
              </a:rPr>
              <a:t>Catharina Dwihastarini</a:t>
            </a:r>
            <a:endParaRPr b="0" i="0" u="none" cap="none" strike="noStrike">
              <a:solidFill>
                <a:srgbClr val="FFFFFF"/>
              </a:solidFill>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9"/>
          <p:cNvPicPr preferRelativeResize="0"/>
          <p:nvPr/>
        </p:nvPicPr>
        <p:blipFill rotWithShape="1">
          <a:blip r:embed="rId3">
            <a:alphaModFix/>
          </a:blip>
          <a:srcRect b="17014" l="16820" r="9106" t="16319"/>
          <a:stretch/>
        </p:blipFill>
        <p:spPr>
          <a:xfrm>
            <a:off x="1" y="0"/>
            <a:ext cx="12192000" cy="6858000"/>
          </a:xfrm>
          <a:prstGeom prst="rect">
            <a:avLst/>
          </a:prstGeom>
          <a:noFill/>
          <a:ln>
            <a:noFill/>
          </a:ln>
        </p:spPr>
      </p:pic>
      <p:sp>
        <p:nvSpPr>
          <p:cNvPr id="124" name="Google Shape;124;p9"/>
          <p:cNvSpPr txBox="1"/>
          <p:nvPr/>
        </p:nvSpPr>
        <p:spPr>
          <a:xfrm>
            <a:off x="377375" y="488925"/>
            <a:ext cx="54519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PRODUCER’S STATEMENT</a:t>
            </a:r>
            <a:endParaRPr b="0" i="0" sz="3000" u="none" cap="none" strike="noStrike">
              <a:solidFill>
                <a:srgbClr val="000000"/>
              </a:solidFill>
              <a:latin typeface="Merriweather"/>
              <a:ea typeface="Merriweather"/>
              <a:cs typeface="Merriweather"/>
              <a:sym typeface="Merriweather"/>
            </a:endParaRPr>
          </a:p>
        </p:txBody>
      </p:sp>
      <p:sp>
        <p:nvSpPr>
          <p:cNvPr id="125" name="Google Shape;125;p9"/>
          <p:cNvSpPr txBox="1"/>
          <p:nvPr/>
        </p:nvSpPr>
        <p:spPr>
          <a:xfrm>
            <a:off x="377372" y="1231721"/>
            <a:ext cx="11449800" cy="4025100"/>
          </a:xfrm>
          <a:prstGeom prst="rect">
            <a:avLst/>
          </a:prstGeom>
          <a:solidFill>
            <a:schemeClr val="dk1">
              <a:alpha val="20000"/>
            </a:schemeClr>
          </a:solid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a:solidFill>
                  <a:schemeClr val="lt1"/>
                </a:solidFill>
                <a:latin typeface="Merriweather"/>
                <a:ea typeface="Merriweather"/>
                <a:cs typeface="Merriweather"/>
                <a:sym typeface="Merriweather"/>
              </a:rPr>
              <a:t>Injustice. That might be the right word that inspired this story. The injustice that's built by the notion within the society, that men will be dubbed as a "miss" or "sissy" when they weave because weaving is a woman thing. Supposedly, people need to be aware that preserving traditional culture, which has been corrupted by unstoppable modernization and capitalism, is a joint effort between all genders. It's not the time to see work as men's or women's anymore. Today, men feel necessary to preserve culture, even though it is odd to their community, for the sake of preserving woven cloth.</a:t>
            </a:r>
            <a:endParaRPr>
              <a:solidFill>
                <a:schemeClr val="lt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lt1"/>
                </a:solidFill>
                <a:latin typeface="Merriweather"/>
                <a:ea typeface="Merriweather"/>
                <a:cs typeface="Merriweather"/>
                <a:sym typeface="Merriweather"/>
              </a:rPr>
              <a:t> </a:t>
            </a:r>
            <a:endParaRPr>
              <a:solidFill>
                <a:schemeClr val="lt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lt1"/>
                </a:solidFill>
                <a:latin typeface="Merriweather"/>
                <a:ea typeface="Merriweather"/>
                <a:cs typeface="Merriweather"/>
                <a:sym typeface="Merriweather"/>
              </a:rPr>
              <a:t>Just like what happens in Semau island, Kupang, East Nusa Tenggara, the young people are not interested in learning to weave on top of the stigma that men weavers are not men. Weaving is taboo for men. This is the base of Sejengkal, the story of a boy's struggle in finishing his late mother's woven cloth, opposed by his own father.</a:t>
            </a:r>
            <a:endParaRPr>
              <a:solidFill>
                <a:schemeClr val="lt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lt1"/>
                </a:solidFill>
                <a:latin typeface="Merriweather"/>
                <a:ea typeface="Merriweather"/>
                <a:cs typeface="Merriweather"/>
                <a:sym typeface="Merriweather"/>
              </a:rPr>
              <a:t> </a:t>
            </a:r>
            <a:endParaRPr>
              <a:solidFill>
                <a:schemeClr val="lt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lt1"/>
                </a:solidFill>
                <a:latin typeface="Merriweather"/>
                <a:ea typeface="Merriweather"/>
                <a:cs typeface="Merriweather"/>
                <a:sym typeface="Merriweather"/>
              </a:rPr>
              <a:t>It is a unique and interesting experience in making this film since 80% of the crews are Kupang and Semau locals. All of them worked hard to finish this film. Hopefully, this film can be a reflection for us to understand that a generational value in a society has a two-sided coin effect. When one side faces up, the other side must be facing down.</a:t>
            </a:r>
            <a:endParaRPr>
              <a:solidFill>
                <a:schemeClr val="lt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lt1"/>
                </a:solidFill>
                <a:latin typeface="Merriweather"/>
                <a:ea typeface="Merriweather"/>
                <a:cs typeface="Merriweather"/>
                <a:sym typeface="Merriweather"/>
              </a:rPr>
              <a:t> </a:t>
            </a:r>
            <a:endParaRPr>
              <a:solidFill>
                <a:schemeClr val="lt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a:solidFill>
                  <a:schemeClr val="lt1"/>
                </a:solidFill>
                <a:latin typeface="Merriweather"/>
                <a:ea typeface="Merriweather"/>
                <a:cs typeface="Merriweather"/>
                <a:sym typeface="Merriweather"/>
              </a:rPr>
              <a:t>Also, hopefully, this film can encourage the young people in Indonesia to continue preserving the traditional heritage of Indonesian culture without gender discrimination.</a:t>
            </a:r>
            <a:endParaRPr>
              <a:solidFill>
                <a:schemeClr val="lt1"/>
              </a:solidFill>
              <a:latin typeface="Merriweather"/>
              <a:ea typeface="Merriweather"/>
              <a:cs typeface="Merriweather"/>
              <a:sym typeface="Merriweather"/>
            </a:endParaRPr>
          </a:p>
        </p:txBody>
      </p:sp>
      <p:sp>
        <p:nvSpPr>
          <p:cNvPr id="126" name="Google Shape;126;p9"/>
          <p:cNvSpPr txBox="1"/>
          <p:nvPr/>
        </p:nvSpPr>
        <p:spPr>
          <a:xfrm>
            <a:off x="8885375" y="5571850"/>
            <a:ext cx="2941800" cy="3387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Merriweather"/>
                <a:ea typeface="Merriweather"/>
                <a:cs typeface="Merriweather"/>
                <a:sym typeface="Merriweather"/>
              </a:rPr>
              <a:t>Robertus Wahyu Dewanto</a:t>
            </a:r>
            <a:endParaRPr b="0" i="0" sz="1600" u="none" cap="none" strike="noStrike">
              <a:solidFill>
                <a:schemeClr val="dk1"/>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0"/>
          <p:cNvPicPr preferRelativeResize="0"/>
          <p:nvPr/>
        </p:nvPicPr>
        <p:blipFill rotWithShape="1">
          <a:blip r:embed="rId3">
            <a:alphaModFix/>
          </a:blip>
          <a:srcRect b="17158" l="10030" r="17107" t="17268"/>
          <a:stretch/>
        </p:blipFill>
        <p:spPr>
          <a:xfrm>
            <a:off x="0" y="0"/>
            <a:ext cx="12192000" cy="6858000"/>
          </a:xfrm>
          <a:prstGeom prst="rect">
            <a:avLst/>
          </a:prstGeom>
          <a:noFill/>
          <a:ln>
            <a:noFill/>
          </a:ln>
        </p:spPr>
      </p:pic>
      <p:sp>
        <p:nvSpPr>
          <p:cNvPr id="132" name="Google Shape;132;p10"/>
          <p:cNvSpPr txBox="1"/>
          <p:nvPr/>
        </p:nvSpPr>
        <p:spPr>
          <a:xfrm>
            <a:off x="178650" y="617600"/>
            <a:ext cx="11834700" cy="398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Merriweather"/>
                <a:ea typeface="Merriweather"/>
                <a:cs typeface="Merriweather"/>
                <a:sym typeface="Merriweather"/>
              </a:rPr>
              <a:t>Production of Sejengkal | A Little Twist is a collaboration works between GEF SGP Indonesia with Terasmitra and Motion Capture</a:t>
            </a:r>
            <a:endParaRPr b="1" i="0" sz="1400" u="none" cap="none" strike="noStrike">
              <a:solidFill>
                <a:srgbClr val="FFFFFF"/>
              </a:solidFill>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b="1" i="0" sz="1100" u="none" cap="none" strike="noStrike">
              <a:solidFill>
                <a:srgbClr val="FFFFFF"/>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rgbClr val="FFFFFF"/>
                </a:solidFill>
                <a:latin typeface="Calibri"/>
                <a:ea typeface="Calibri"/>
                <a:cs typeface="Calibri"/>
                <a:sym typeface="Calibri"/>
              </a:rPr>
              <a:t> </a:t>
            </a:r>
            <a:endParaRPr b="0" i="0" sz="1100" u="none" cap="none" strike="noStrike">
              <a:solidFill>
                <a:srgbClr val="FFFFFF"/>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There are many interesting stories found by GEF SGP Indonesia and Terasmitra while assisting community-based social entrepreneurs. These communities strive to face economic as well as natural challenges. They design their own stories in facing these challenges, with their own way, their own narration, within their own culture. Yet their stories are told only through conventional media, such as books and reports. </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 </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Catharina Dwihastarini was the brave one who transformed these stories into a new media, a film. It was based on her love for the important role of humans in taking care of nature, and the challenges they face because they act differently than what's normal in society, which not many pay attention to. It's the same spirit that exposed her to people like Manu and Menas in real life. They are marginalized people who act differently than most people. They are those who understand how to position themselves and act simply in protecting nature (depicted through weaving) even though their work is ignored because of the stereotype people put on them. Inspired by these real people, this film was made. The challenge emerged when compositing the script since we want the viewers to feel the struggle in preserving nature while facing the social stigma. The other challenge is during the production because we began in 2020 when the Covid19 pandemic entered the country.</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 </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This collaborative work is enhanced by the involvement of local people of Kupang and Semau as cast and crew. It's a collaboration that's created throughout the planning, filming, and screening.</a:t>
            </a:r>
            <a:endParaRPr b="0" i="0" sz="1400" u="none" cap="none" strike="noStrike">
              <a:solidFill>
                <a:srgbClr val="FFFFFF"/>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1"/>
          <p:cNvPicPr preferRelativeResize="0"/>
          <p:nvPr/>
        </p:nvPicPr>
        <p:blipFill rotWithShape="1">
          <a:blip r:embed="rId3">
            <a:alphaModFix/>
          </a:blip>
          <a:srcRect b="15358" l="3360" r="3666" t="8426"/>
          <a:stretch/>
        </p:blipFill>
        <p:spPr>
          <a:xfrm>
            <a:off x="0" y="0"/>
            <a:ext cx="12192000" cy="6858000"/>
          </a:xfrm>
          <a:prstGeom prst="rect">
            <a:avLst/>
          </a:prstGeom>
          <a:noFill/>
          <a:ln>
            <a:noFill/>
          </a:ln>
        </p:spPr>
      </p:pic>
      <p:pic>
        <p:nvPicPr>
          <p:cNvPr id="138" name="Google Shape;138;p11"/>
          <p:cNvPicPr preferRelativeResize="0"/>
          <p:nvPr>
            <p:ph idx="1" type="body"/>
          </p:nvPr>
        </p:nvPicPr>
        <p:blipFill rotWithShape="1">
          <a:blip r:embed="rId4">
            <a:alphaModFix/>
          </a:blip>
          <a:srcRect b="0" l="0" r="0" t="0"/>
          <a:stretch/>
        </p:blipFill>
        <p:spPr>
          <a:xfrm>
            <a:off x="489850" y="1543575"/>
            <a:ext cx="2814000" cy="2110500"/>
          </a:xfrm>
          <a:prstGeom prst="rect">
            <a:avLst/>
          </a:prstGeom>
          <a:noFill/>
          <a:ln>
            <a:noFill/>
          </a:ln>
        </p:spPr>
      </p:pic>
      <p:pic>
        <p:nvPicPr>
          <p:cNvPr id="139" name="Google Shape;139;p11"/>
          <p:cNvPicPr preferRelativeResize="0"/>
          <p:nvPr/>
        </p:nvPicPr>
        <p:blipFill rotWithShape="1">
          <a:blip r:embed="rId5">
            <a:alphaModFix/>
          </a:blip>
          <a:srcRect b="0" l="0" r="0" t="0"/>
          <a:stretch/>
        </p:blipFill>
        <p:spPr>
          <a:xfrm>
            <a:off x="489854" y="3654046"/>
            <a:ext cx="2806702" cy="2105026"/>
          </a:xfrm>
          <a:prstGeom prst="rect">
            <a:avLst/>
          </a:prstGeom>
          <a:noFill/>
          <a:ln>
            <a:noFill/>
          </a:ln>
        </p:spPr>
      </p:pic>
      <p:pic>
        <p:nvPicPr>
          <p:cNvPr id="140" name="Google Shape;140;p11"/>
          <p:cNvPicPr preferRelativeResize="0"/>
          <p:nvPr/>
        </p:nvPicPr>
        <p:blipFill rotWithShape="1">
          <a:blip r:embed="rId6">
            <a:alphaModFix/>
          </a:blip>
          <a:srcRect b="0" l="0" r="0" t="0"/>
          <a:stretch/>
        </p:blipFill>
        <p:spPr>
          <a:xfrm>
            <a:off x="3296550" y="3596500"/>
            <a:ext cx="2890672" cy="2168026"/>
          </a:xfrm>
          <a:prstGeom prst="rect">
            <a:avLst/>
          </a:prstGeom>
          <a:noFill/>
          <a:ln>
            <a:noFill/>
          </a:ln>
        </p:spPr>
      </p:pic>
      <p:pic>
        <p:nvPicPr>
          <p:cNvPr id="141" name="Google Shape;141;p11"/>
          <p:cNvPicPr preferRelativeResize="0"/>
          <p:nvPr/>
        </p:nvPicPr>
        <p:blipFill rotWithShape="1">
          <a:blip r:embed="rId7">
            <a:alphaModFix/>
          </a:blip>
          <a:srcRect b="0" l="0" r="0" t="0"/>
          <a:stretch/>
        </p:blipFill>
        <p:spPr>
          <a:xfrm>
            <a:off x="3296556" y="1538139"/>
            <a:ext cx="2813955" cy="2110466"/>
          </a:xfrm>
          <a:prstGeom prst="rect">
            <a:avLst/>
          </a:prstGeom>
          <a:noFill/>
          <a:ln>
            <a:noFill/>
          </a:ln>
        </p:spPr>
      </p:pic>
      <p:pic>
        <p:nvPicPr>
          <p:cNvPr id="142" name="Google Shape;142;p11"/>
          <p:cNvPicPr preferRelativeResize="0"/>
          <p:nvPr/>
        </p:nvPicPr>
        <p:blipFill rotWithShape="1">
          <a:blip r:embed="rId8">
            <a:alphaModFix/>
          </a:blip>
          <a:srcRect b="0" l="0" r="0" t="0"/>
          <a:stretch/>
        </p:blipFill>
        <p:spPr>
          <a:xfrm>
            <a:off x="6126843" y="3648605"/>
            <a:ext cx="2813957" cy="2110468"/>
          </a:xfrm>
          <a:prstGeom prst="rect">
            <a:avLst/>
          </a:prstGeom>
          <a:noFill/>
          <a:ln>
            <a:noFill/>
          </a:ln>
        </p:spPr>
      </p:pic>
      <p:pic>
        <p:nvPicPr>
          <p:cNvPr id="143" name="Google Shape;143;p11"/>
          <p:cNvPicPr preferRelativeResize="0"/>
          <p:nvPr/>
        </p:nvPicPr>
        <p:blipFill rotWithShape="1">
          <a:blip r:embed="rId9">
            <a:alphaModFix/>
          </a:blip>
          <a:srcRect b="0" l="0" r="0" t="0"/>
          <a:stretch/>
        </p:blipFill>
        <p:spPr>
          <a:xfrm>
            <a:off x="6112329" y="1538140"/>
            <a:ext cx="2813954" cy="2110466"/>
          </a:xfrm>
          <a:prstGeom prst="rect">
            <a:avLst/>
          </a:prstGeom>
          <a:noFill/>
          <a:ln>
            <a:noFill/>
          </a:ln>
        </p:spPr>
      </p:pic>
      <p:pic>
        <p:nvPicPr>
          <p:cNvPr id="144" name="Google Shape;144;p11"/>
          <p:cNvPicPr preferRelativeResize="0"/>
          <p:nvPr/>
        </p:nvPicPr>
        <p:blipFill rotWithShape="1">
          <a:blip r:embed="rId10">
            <a:alphaModFix/>
          </a:blip>
          <a:srcRect b="0" l="0" r="0" t="0"/>
          <a:stretch/>
        </p:blipFill>
        <p:spPr>
          <a:xfrm>
            <a:off x="8926284" y="1538138"/>
            <a:ext cx="2813953" cy="2110465"/>
          </a:xfrm>
          <a:prstGeom prst="rect">
            <a:avLst/>
          </a:prstGeom>
          <a:noFill/>
          <a:ln>
            <a:noFill/>
          </a:ln>
        </p:spPr>
      </p:pic>
      <p:pic>
        <p:nvPicPr>
          <p:cNvPr id="145" name="Google Shape;145;p11"/>
          <p:cNvPicPr preferRelativeResize="0"/>
          <p:nvPr/>
        </p:nvPicPr>
        <p:blipFill rotWithShape="1">
          <a:blip r:embed="rId11">
            <a:alphaModFix/>
          </a:blip>
          <a:srcRect b="0" l="0" r="0" t="0"/>
          <a:stretch/>
        </p:blipFill>
        <p:spPr>
          <a:xfrm>
            <a:off x="8926250" y="3568450"/>
            <a:ext cx="2806700" cy="2196077"/>
          </a:xfrm>
          <a:prstGeom prst="rect">
            <a:avLst/>
          </a:prstGeom>
          <a:noFill/>
          <a:ln>
            <a:noFill/>
          </a:ln>
        </p:spPr>
      </p:pic>
      <p:sp>
        <p:nvSpPr>
          <p:cNvPr id="146" name="Google Shape;146;p11"/>
          <p:cNvSpPr txBox="1"/>
          <p:nvPr/>
        </p:nvSpPr>
        <p:spPr>
          <a:xfrm>
            <a:off x="489849" y="496725"/>
            <a:ext cx="42249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BEHIND THE SCENE</a:t>
            </a:r>
            <a:endParaRPr b="0" i="0" sz="3000" u="none" cap="none" strike="noStrike">
              <a:solidFill>
                <a:srgbClr val="000000"/>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2"/>
          <p:cNvPicPr preferRelativeResize="0"/>
          <p:nvPr/>
        </p:nvPicPr>
        <p:blipFill rotWithShape="1">
          <a:blip r:embed="rId3">
            <a:alphaModFix/>
          </a:blip>
          <a:srcRect b="15358" l="3360" r="3666" t="8426"/>
          <a:stretch/>
        </p:blipFill>
        <p:spPr>
          <a:xfrm>
            <a:off x="0" y="0"/>
            <a:ext cx="12192000" cy="6858000"/>
          </a:xfrm>
          <a:prstGeom prst="rect">
            <a:avLst/>
          </a:prstGeom>
          <a:noFill/>
          <a:ln>
            <a:noFill/>
          </a:ln>
        </p:spPr>
      </p:pic>
      <p:pic>
        <p:nvPicPr>
          <p:cNvPr id="152" name="Google Shape;152;p12"/>
          <p:cNvPicPr preferRelativeResize="0"/>
          <p:nvPr>
            <p:ph idx="1" type="body"/>
          </p:nvPr>
        </p:nvPicPr>
        <p:blipFill rotWithShape="1">
          <a:blip r:embed="rId4">
            <a:alphaModFix/>
          </a:blip>
          <a:srcRect b="0" l="0" r="0" t="0"/>
          <a:stretch/>
        </p:blipFill>
        <p:spPr>
          <a:xfrm>
            <a:off x="489853" y="1598291"/>
            <a:ext cx="2052487" cy="2736169"/>
          </a:xfrm>
          <a:prstGeom prst="rect">
            <a:avLst/>
          </a:prstGeom>
          <a:noFill/>
          <a:ln>
            <a:noFill/>
          </a:ln>
        </p:spPr>
      </p:pic>
      <p:sp>
        <p:nvSpPr>
          <p:cNvPr id="153" name="Google Shape;153;p12"/>
          <p:cNvSpPr txBox="1"/>
          <p:nvPr/>
        </p:nvSpPr>
        <p:spPr>
          <a:xfrm>
            <a:off x="489850" y="496725"/>
            <a:ext cx="5130600" cy="554100"/>
          </a:xfrm>
          <a:prstGeom prst="rect">
            <a:avLst/>
          </a:prstGeom>
          <a:solidFill>
            <a:schemeClr val="dk1">
              <a:alpha val="21568"/>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erriweather"/>
                <a:ea typeface="Merriweather"/>
                <a:cs typeface="Merriweather"/>
                <a:sym typeface="Merriweather"/>
              </a:rPr>
              <a:t>DIRECTOR’S BIOGRAPHY</a:t>
            </a:r>
            <a:endParaRPr b="0" i="0" sz="3000" u="none" cap="none" strike="noStrike">
              <a:solidFill>
                <a:srgbClr val="000000"/>
              </a:solidFill>
              <a:latin typeface="Merriweather"/>
              <a:ea typeface="Merriweather"/>
              <a:cs typeface="Merriweather"/>
              <a:sym typeface="Merriweather"/>
            </a:endParaRPr>
          </a:p>
        </p:txBody>
      </p:sp>
      <p:sp>
        <p:nvSpPr>
          <p:cNvPr id="154" name="Google Shape;154;p12"/>
          <p:cNvSpPr txBox="1"/>
          <p:nvPr/>
        </p:nvSpPr>
        <p:spPr>
          <a:xfrm>
            <a:off x="2732450" y="1508150"/>
            <a:ext cx="9060900" cy="35094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Merriweather"/>
                <a:ea typeface="Merriweather"/>
                <a:cs typeface="Merriweather"/>
                <a:sym typeface="Merriweather"/>
              </a:rPr>
              <a:t>Born in Jakarta in 1974, Arie Oramahi began his journey in the audiovisual industry in 2004 at a production house for commercials in Jakarta. In 2008, Arie founded his own production house. He produced various commercials and documentaries himself and got involved in many international productions. His involvement in narrative films began as a producer of an independent short film titled Good Boys Go To Heaven in 2016.</a:t>
            </a:r>
            <a:endParaRPr sz="1500">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Merriweather"/>
                <a:ea typeface="Merriweather"/>
                <a:cs typeface="Merriweather"/>
                <a:sym typeface="Merriweather"/>
              </a:rPr>
              <a:t> </a:t>
            </a:r>
            <a:endParaRPr sz="1500">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Merriweather"/>
                <a:ea typeface="Merriweather"/>
                <a:cs typeface="Merriweather"/>
                <a:sym typeface="Merriweather"/>
              </a:rPr>
              <a:t>In 2019, Arie took part as assistant director in a feature film production collaboration between the Netherlands, Belgium, and Indonesia. In the same year, Arie also acted as assistant director in a drama series production, currently published on an OTT platform in Indonesia.</a:t>
            </a:r>
            <a:endParaRPr sz="1500">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Merriweather"/>
                <a:ea typeface="Merriweather"/>
                <a:cs typeface="Merriweather"/>
                <a:sym typeface="Merriweather"/>
              </a:rPr>
              <a:t> </a:t>
            </a:r>
            <a:endParaRPr sz="1500">
              <a:solidFill>
                <a:schemeClr val="dk1"/>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500">
                <a:solidFill>
                  <a:schemeClr val="dk1"/>
                </a:solidFill>
                <a:latin typeface="Merriweather"/>
                <a:ea typeface="Merriweather"/>
                <a:cs typeface="Merriweather"/>
                <a:sym typeface="Merriweather"/>
              </a:rPr>
              <a:t>In 2020, during the Covid19 pandemic, prior to directing Sejengkal, Arie directed a short film titled Rumah (Home), where the whole production process happened while all crew stayed at home.</a:t>
            </a:r>
            <a:endParaRPr sz="1500">
              <a:solidFill>
                <a:schemeClr val="dk1"/>
              </a:solidFill>
              <a:latin typeface="Merriweather"/>
              <a:ea typeface="Merriweather"/>
              <a:cs typeface="Merriweather"/>
              <a:sym typeface="Merriweather"/>
            </a:endParaRPr>
          </a:p>
        </p:txBody>
      </p:sp>
      <p:sp>
        <p:nvSpPr>
          <p:cNvPr id="155" name="Google Shape;155;p12"/>
          <p:cNvSpPr txBox="1"/>
          <p:nvPr/>
        </p:nvSpPr>
        <p:spPr>
          <a:xfrm>
            <a:off x="787107" y="4334460"/>
            <a:ext cx="145719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Arie Oramahi</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2020-12-27T23:52:43Z</dcterms:created>
  <dc:creator>santirta martendano</dc:creator>
</cp:coreProperties>
</file>